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6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6B6E"/>
    <a:srgbClr val="FFD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13" d="100"/>
          <a:sy n="113" d="100"/>
        </p:scale>
        <p:origin x="510" y="102"/>
      </p:cViewPr>
      <p:guideLst>
        <p:guide orient="horz" pos="2364"/>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1264133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759516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881618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2307763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3868705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1715558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179541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354323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2499504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3126545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51C0C67-71B6-4A67-B0C7-5C4116F927B4}" type="datetimeFigureOut">
              <a:rPr lang="en-GB" smtClean="0"/>
              <a:t>23/04/2020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915DAC2-A67E-454D-94B2-E25B094095B3}" type="slidenum">
              <a:rPr lang="en-GB" smtClean="0"/>
              <a:t>‹#›</a:t>
            </a:fld>
            <a:endParaRPr lang="en-GB"/>
          </a:p>
        </p:txBody>
      </p:sp>
    </p:spTree>
    <p:extLst>
      <p:ext uri="{BB962C8B-B14F-4D97-AF65-F5344CB8AC3E}">
        <p14:creationId xmlns:p14="http://schemas.microsoft.com/office/powerpoint/2010/main" val="2694963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1527353" y="-4"/>
            <a:ext cx="26070677" cy="6296894"/>
            <a:chOff x="-1527353" y="-4"/>
            <a:chExt cx="26070677" cy="6296894"/>
          </a:xfrm>
        </p:grpSpPr>
        <p:sp>
          <p:nvSpPr>
            <p:cNvPr id="8" name="Isosceles Triangle 7"/>
            <p:cNvSpPr/>
            <p:nvPr/>
          </p:nvSpPr>
          <p:spPr>
            <a:xfrm rot="10800000">
              <a:off x="-1527353" y="-4"/>
              <a:ext cx="26070677" cy="6296894"/>
            </a:xfrm>
            <a:prstGeom prst="triangle">
              <a:avLst>
                <a:gd name="adj" fmla="val 100000"/>
              </a:avLst>
            </a:prstGeom>
            <a:solidFill>
              <a:srgbClr val="FFD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270165" y="0"/>
              <a:ext cx="12988637" cy="810492"/>
            </a:xfrm>
            <a:prstGeom prst="rect">
              <a:avLst/>
            </a:prstGeom>
            <a:solidFill>
              <a:srgbClr val="6A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269984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government/publications/covid-19-guidance-on-supporting-children-and-young-peoples-mental-health-and-wellbeing/guidance-for-parents-and-carers-on-supporting-children-and-young-peoples-mental-health-and-wellbeing-during-the-coronavirus-covid-19-outbreak#helping-children-and-young-people-cope-with-stress"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nspcc.org.uk/keeping-children-safe/reporting-abuse/dedicated-helplines/protecting-children-from-radicalisation/"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s://www.ltai.info/" TargetMode="External"/><Relationship Id="rId13" Type="http://schemas.openxmlformats.org/officeDocument/2006/relationships/image" Target="../media/image8.png"/><Relationship Id="rId18" Type="http://schemas.openxmlformats.org/officeDocument/2006/relationships/hyperlink" Target="https://www.childline.org.uk/" TargetMode="External"/><Relationship Id="rId3" Type="http://schemas.openxmlformats.org/officeDocument/2006/relationships/hyperlink" Target="https://www.childline.org.uk/info-advice/your-feelings/anxiety-stress-panic/worries-about-the-world/coronavirus/" TargetMode="External"/><Relationship Id="rId7" Type="http://schemas.openxmlformats.org/officeDocument/2006/relationships/image" Target="../media/image5.png"/><Relationship Id="rId12" Type="http://schemas.openxmlformats.org/officeDocument/2006/relationships/hyperlink" Target="http://www.thinkuknow.co.uk/" TargetMode="External"/><Relationship Id="rId17" Type="http://schemas.openxmlformats.org/officeDocument/2006/relationships/image" Target="../media/image10.jpg"/><Relationship Id="rId2" Type="http://schemas.openxmlformats.org/officeDocument/2006/relationships/hyperlink" Target="https://www.nhs.uk/oneyou/every-mind-matters/coronavirus-covid-19-anxiety-tips/" TargetMode="External"/><Relationship Id="rId16" Type="http://schemas.openxmlformats.org/officeDocument/2006/relationships/hyperlink" Target="https://www.net-aware.org.uk/" TargetMode="External"/><Relationship Id="rId1" Type="http://schemas.openxmlformats.org/officeDocument/2006/relationships/slideLayout" Target="../slideLayouts/slideLayout1.xml"/><Relationship Id="rId6" Type="http://schemas.openxmlformats.org/officeDocument/2006/relationships/hyperlink" Target="https://www.nspcc.org.uk/keeping-children-safe/reporting-abuse/dedicated-helplines/protecting-children-from-radicalisation/" TargetMode="External"/><Relationship Id="rId11" Type="http://schemas.openxmlformats.org/officeDocument/2006/relationships/image" Target="../media/image7.jpeg"/><Relationship Id="rId5" Type="http://schemas.openxmlformats.org/officeDocument/2006/relationships/image" Target="../media/image4.png"/><Relationship Id="rId15" Type="http://schemas.openxmlformats.org/officeDocument/2006/relationships/image" Target="../media/image9.png"/><Relationship Id="rId10" Type="http://schemas.openxmlformats.org/officeDocument/2006/relationships/hyperlink" Target="https://www.counterterrorism.police.uk/" TargetMode="External"/><Relationship Id="rId19" Type="http://schemas.openxmlformats.org/officeDocument/2006/relationships/image" Target="../media/image11.png"/><Relationship Id="rId4" Type="http://schemas.openxmlformats.org/officeDocument/2006/relationships/hyperlink" Target="https://www.nhs.uk/conditions/stress-anxiety-depression/coping-with-bereavement/" TargetMode="External"/><Relationship Id="rId9" Type="http://schemas.openxmlformats.org/officeDocument/2006/relationships/image" Target="../media/image6.png"/><Relationship Id="rId14" Type="http://schemas.openxmlformats.org/officeDocument/2006/relationships/hyperlink" Target="https://parentinfo.org/"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s://www.met.police.uk/tua/tell-us-about/ath/possible-terrorist-activity/" TargetMode="External"/><Relationship Id="rId7" Type="http://schemas.openxmlformats.org/officeDocument/2006/relationships/image" Target="../media/image4.png"/><Relationship Id="rId2" Type="http://schemas.openxmlformats.org/officeDocument/2006/relationships/hyperlink" Target="https://digitalservices.south-wales.police.uk/en/all-wales-prevent-partners-referral-form/" TargetMode="Externa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5.png"/><Relationship Id="rId5" Type="http://schemas.openxmlformats.org/officeDocument/2006/relationships/hyperlink" Target="https://www.gov.uk/report-terrorism" TargetMode="External"/><Relationship Id="rId10" Type="http://schemas.openxmlformats.org/officeDocument/2006/relationships/image" Target="../media/image14.png"/><Relationship Id="rId4" Type="http://schemas.openxmlformats.org/officeDocument/2006/relationships/hyperlink" Target="https://www.report-it.org.uk/your_police_force" TargetMode="External"/><Relationship Id="rId9" Type="http://schemas.openxmlformats.org/officeDocument/2006/relationships/hyperlink" Target="https://forms.nspcc.org.uk/content/nspcc---report-abuse-form/?_ga=2.215480151.1156960729.1585227125-317699935.157062700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762000" y="4676206"/>
            <a:ext cx="1237129" cy="1383992"/>
          </a:xfrm>
          <a:prstGeom prst="rect">
            <a:avLst/>
          </a:prstGeom>
        </p:spPr>
      </p:pic>
      <p:sp>
        <p:nvSpPr>
          <p:cNvPr id="4" name="Rectangle 3"/>
          <p:cNvSpPr/>
          <p:nvPr/>
        </p:nvSpPr>
        <p:spPr>
          <a:xfrm>
            <a:off x="206188" y="1057835"/>
            <a:ext cx="11743764" cy="5590505"/>
          </a:xfrm>
          <a:prstGeom prst="rect">
            <a:avLst/>
          </a:prstGeom>
        </p:spPr>
        <p:txBody>
          <a:bodyPr wrap="square">
            <a:spAutoFit/>
          </a:bodyPr>
          <a:lstStyle/>
          <a:p>
            <a:pPr algn="just">
              <a:lnSpc>
                <a:spcPct val="107000"/>
              </a:lnSpc>
              <a:spcAft>
                <a:spcPts val="0"/>
              </a:spcAft>
            </a:pP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We recognise that this is a difficult time for parents and guardians and that </a:t>
            </a:r>
            <a:r>
              <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rPr>
              <a:t>the </a:t>
            </a:r>
            <a:r>
              <a:rPr lang="en-GB" b="1" u="sng" dirty="0" smtClean="0">
                <a:solidFill>
                  <a:srgbClr val="6A6B6E"/>
                </a:solidFill>
                <a:hlinkClick r:id="rId3"/>
              </a:rPr>
              <a:t>Coronavirus</a:t>
            </a:r>
            <a:r>
              <a:rPr lang="en-GB" b="1" u="sng" dirty="0" smtClean="0">
                <a:solidFill>
                  <a:srgbClr val="6A6B6E"/>
                </a:solidFill>
              </a:rPr>
              <a:t> </a:t>
            </a:r>
            <a:r>
              <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rPr>
              <a:t>is </a:t>
            </a: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having a significant impact on young people and families across the world.</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The closure of schools means that opportunities for children to talk to and play with friends will be </a:t>
            </a:r>
            <a:endPar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0"/>
              </a:spcAft>
            </a:pPr>
            <a:r>
              <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rPr>
              <a:t>limited </a:t>
            </a: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to online interaction. This will almost certainly lead to children spending more time online. </a:t>
            </a:r>
            <a:endPar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0"/>
              </a:spcAft>
            </a:pPr>
            <a:r>
              <a:rPr lang="en-GB" dirty="0" smtClean="0">
                <a:solidFill>
                  <a:srgbClr val="6A6B6E"/>
                </a:solidFill>
                <a:latin typeface="Calibri" panose="020F0502020204030204" pitchFamily="34" charset="0"/>
                <a:ea typeface="Calibri" panose="020F0502020204030204" pitchFamily="34" charset="0"/>
                <a:cs typeface="Calibri" panose="020F0502020204030204" pitchFamily="34" charset="0"/>
              </a:rPr>
              <a:t>Parents </a:t>
            </a: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working from home may not be able to monitor their children’s use of devices as they usually would.</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 </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Calibri" panose="020F0502020204030204" pitchFamily="34" charset="0"/>
                <a:cs typeface="Calibri" panose="020F0502020204030204" pitchFamily="34" charset="0"/>
              </a:rPr>
              <a:t>Unfortunately, whilst rare, there are negative influencers and </a:t>
            </a: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online groomers who use the internet, social media and online gaming to spread their extreme ideas, which children can be exposed to. Some of these ideas may be considered radical or extreme and when a person starts to support or be involved in them, this is called radicalisation.</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 </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Our experience of radicalisers is that they may link their extreme views to the global, national or individual response to Coronavirus which could be shown through films, images and discussions as;</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marL="2171700" lvl="4" indent="-342900" algn="just">
              <a:lnSpc>
                <a:spcPct val="150000"/>
              </a:lnSpc>
              <a:buFont typeface="Symbol" panose="05050102010706020507" pitchFamily="18" charset="2"/>
              <a:buChar char=""/>
            </a:pPr>
            <a:r>
              <a:rPr lang="en-GB" b="1" dirty="0">
                <a:solidFill>
                  <a:srgbClr val="6A6B6E"/>
                </a:solidFill>
                <a:latin typeface="Calibri" panose="020F0502020204030204" pitchFamily="34" charset="0"/>
                <a:ea typeface="Calibri" panose="020F0502020204030204" pitchFamily="34" charset="0"/>
                <a:cs typeface="Calibri" panose="020F0502020204030204" pitchFamily="34" charset="0"/>
              </a:rPr>
              <a:t>Conspiracy theories </a:t>
            </a:r>
            <a:endParaRPr lang="en-GB" b="1"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marL="2171700" lvl="4" indent="-342900" algn="just">
              <a:lnSpc>
                <a:spcPct val="150000"/>
              </a:lnSpc>
              <a:buFont typeface="Symbol" panose="05050102010706020507" pitchFamily="18" charset="2"/>
              <a:buChar char=""/>
            </a:pPr>
            <a:r>
              <a:rPr lang="en-GB" b="1" dirty="0">
                <a:solidFill>
                  <a:srgbClr val="6A6B6E"/>
                </a:solidFill>
                <a:latin typeface="Calibri" panose="020F0502020204030204" pitchFamily="34" charset="0"/>
                <a:ea typeface="Calibri" panose="020F0502020204030204" pitchFamily="34" charset="0"/>
                <a:cs typeface="Calibri" panose="020F0502020204030204" pitchFamily="34" charset="0"/>
              </a:rPr>
              <a:t>Blaming other people for the virus and its impact on life</a:t>
            </a:r>
            <a:r>
              <a:rPr lang="en-GB" b="1" dirty="0" smtClean="0">
                <a:solidFill>
                  <a:srgbClr val="6A6B6E"/>
                </a:solidFill>
                <a:latin typeface="Calibri" panose="020F0502020204030204" pitchFamily="34" charset="0"/>
                <a:ea typeface="Calibri" panose="020F0502020204030204" pitchFamily="34" charset="0"/>
                <a:cs typeface="Calibri" panose="020F0502020204030204" pitchFamily="34" charset="0"/>
              </a:rPr>
              <a:t>.	</a:t>
            </a:r>
            <a:endParaRPr lang="en-GB" b="1"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marL="2171700" lvl="4" indent="-342900" algn="just">
              <a:lnSpc>
                <a:spcPct val="150000"/>
              </a:lnSpc>
              <a:spcAft>
                <a:spcPts val="800"/>
              </a:spcAft>
              <a:buFont typeface="Symbol" panose="05050102010706020507" pitchFamily="18" charset="2"/>
              <a:buChar char=""/>
            </a:pPr>
            <a:r>
              <a:rPr lang="en-GB" b="1" dirty="0">
                <a:solidFill>
                  <a:srgbClr val="6A6B6E"/>
                </a:solidFill>
                <a:latin typeface="Calibri" panose="020F0502020204030204" pitchFamily="34" charset="0"/>
                <a:ea typeface="Calibri" panose="020F0502020204030204" pitchFamily="34" charset="0"/>
                <a:cs typeface="Calibri" panose="020F0502020204030204" pitchFamily="34" charset="0"/>
              </a:rPr>
              <a:t>Hate against groups because of race, religion, sexuality and gender.</a:t>
            </a:r>
            <a:endParaRPr lang="en-GB" b="1"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Radicalisers will want as many people as possible to believe their ideas and sometimes encourage </a:t>
            </a:r>
            <a:r>
              <a:rPr lang="en-GB" dirty="0" smtClean="0">
                <a:solidFill>
                  <a:srgbClr val="6A6B6E"/>
                </a:solidFill>
                <a:latin typeface="Calibri" panose="020F0502020204030204" pitchFamily="34" charset="0"/>
                <a:ea typeface="Times New Roman" panose="02020603050405020304" pitchFamily="18" charset="0"/>
                <a:cs typeface="Calibri" panose="020F0502020204030204" pitchFamily="34" charset="0"/>
              </a:rPr>
              <a:t>them to </a:t>
            </a:r>
            <a:r>
              <a:rPr lang="en-GB" dirty="0">
                <a:solidFill>
                  <a:srgbClr val="6A6B6E"/>
                </a:solidFill>
                <a:latin typeface="Calibri" panose="020F0502020204030204" pitchFamily="34" charset="0"/>
                <a:ea typeface="Times New Roman" panose="02020603050405020304" pitchFamily="18" charset="0"/>
                <a:cs typeface="Calibri" panose="020F0502020204030204" pitchFamily="34" charset="0"/>
              </a:rPr>
              <a:t>take action, which might break the law. This can be how people are drawn into terrorism.</a:t>
            </a:r>
            <a:endParaRPr lang="en-GB" dirty="0">
              <a:solidFill>
                <a:srgbClr val="6A6B6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206188" y="80681"/>
            <a:ext cx="11740137" cy="615553"/>
          </a:xfrm>
          <a:prstGeom prst="rect">
            <a:avLst/>
          </a:prstGeom>
        </p:spPr>
        <p:txBody>
          <a:bodyPr wrap="none">
            <a:spAutoFit/>
          </a:bodyPr>
          <a:lstStyle/>
          <a:p>
            <a:r>
              <a:rPr lang="en-GB" sz="3400" b="1" dirty="0" smtClean="0">
                <a:solidFill>
                  <a:schemeClr val="bg1"/>
                </a:solidFill>
                <a:latin typeface="Calibri" panose="020F0502020204030204" pitchFamily="34" charset="0"/>
                <a:ea typeface="Times New Roman" panose="02020603050405020304" pitchFamily="18" charset="0"/>
                <a:cs typeface="Calibri" panose="020F0502020204030204" pitchFamily="34" charset="0"/>
              </a:rPr>
              <a:t>Online radicalisation - Parent/guardian </a:t>
            </a:r>
            <a:r>
              <a:rPr lang="en-GB" sz="3400" b="1" dirty="0">
                <a:solidFill>
                  <a:schemeClr val="bg1"/>
                </a:solidFill>
                <a:latin typeface="Calibri" panose="020F0502020204030204" pitchFamily="34" charset="0"/>
                <a:ea typeface="Times New Roman" panose="02020603050405020304" pitchFamily="18" charset="0"/>
                <a:cs typeface="Calibri" panose="020F0502020204030204" pitchFamily="34" charset="0"/>
              </a:rPr>
              <a:t>information and </a:t>
            </a:r>
            <a:r>
              <a:rPr lang="en-GB" sz="3400" b="1" dirty="0" smtClean="0">
                <a:solidFill>
                  <a:schemeClr val="bg1"/>
                </a:solidFill>
                <a:latin typeface="Calibri" panose="020F0502020204030204" pitchFamily="34" charset="0"/>
                <a:ea typeface="Times New Roman" panose="02020603050405020304" pitchFamily="18" charset="0"/>
                <a:cs typeface="Calibri" panose="020F0502020204030204" pitchFamily="34" charset="0"/>
              </a:rPr>
              <a:t>support</a:t>
            </a:r>
            <a:endParaRPr lang="en-GB" sz="3400" dirty="0">
              <a:solidFill>
                <a:schemeClr val="bg1"/>
              </a:solidFill>
            </a:endParaRPr>
          </a:p>
        </p:txBody>
      </p:sp>
      <p:pic>
        <p:nvPicPr>
          <p:cNvPr id="8" name="Picture 7"/>
          <p:cNvPicPr>
            <a:picLocks noChangeAspect="1"/>
          </p:cNvPicPr>
          <p:nvPr/>
        </p:nvPicPr>
        <p:blipFill>
          <a:blip r:embed="rId4"/>
          <a:stretch>
            <a:fillRect/>
          </a:stretch>
        </p:blipFill>
        <p:spPr>
          <a:xfrm>
            <a:off x="10300447" y="1356673"/>
            <a:ext cx="1747181" cy="1268386"/>
          </a:xfrm>
          <a:prstGeom prst="rect">
            <a:avLst/>
          </a:prstGeom>
        </p:spPr>
      </p:pic>
    </p:spTree>
    <p:extLst>
      <p:ext uri="{BB962C8B-B14F-4D97-AF65-F5344CB8AC3E}">
        <p14:creationId xmlns:p14="http://schemas.microsoft.com/office/powerpoint/2010/main" val="30333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10507255" y="3400427"/>
            <a:ext cx="1666875" cy="3409950"/>
          </a:xfrm>
          <a:prstGeom prst="rect">
            <a:avLst/>
          </a:prstGeom>
        </p:spPr>
      </p:pic>
      <p:sp>
        <p:nvSpPr>
          <p:cNvPr id="4" name="Rectangle 3"/>
          <p:cNvSpPr/>
          <p:nvPr/>
        </p:nvSpPr>
        <p:spPr>
          <a:xfrm>
            <a:off x="206188" y="1057835"/>
            <a:ext cx="11743764" cy="5632311"/>
          </a:xfrm>
          <a:prstGeom prst="rect">
            <a:avLst/>
          </a:prstGeom>
        </p:spPr>
        <p:txBody>
          <a:bodyPr wrap="square">
            <a:spAutoFit/>
          </a:bodyPr>
          <a:lstStyle/>
          <a:p>
            <a:pPr algn="just"/>
            <a:r>
              <a:rPr lang="en-GB" dirty="0" smtClean="0">
                <a:solidFill>
                  <a:srgbClr val="6A6B6E"/>
                </a:solidFill>
              </a:rPr>
              <a:t>Boredom could cause children to engage with new groups or individuals and this could make them vulnerable to those looking to influence young people.</a:t>
            </a:r>
          </a:p>
          <a:p>
            <a:pPr algn="just"/>
            <a:r>
              <a:rPr lang="en-GB" u="sng" dirty="0" smtClean="0">
                <a:solidFill>
                  <a:srgbClr val="6A6B6E"/>
                </a:solidFill>
                <a:hlinkClick r:id="rId3"/>
              </a:rPr>
              <a:t>Online radicalisation</a:t>
            </a:r>
            <a:r>
              <a:rPr lang="en-GB" dirty="0" smtClean="0">
                <a:solidFill>
                  <a:srgbClr val="6A6B6E"/>
                </a:solidFill>
              </a:rPr>
              <a:t> may be hard for parents to notice because it is a complex issue. There are a possible signs that someone may need some help (although a lot of them are quite common among teenagers), but look out for increased instances of:</a:t>
            </a:r>
          </a:p>
          <a:p>
            <a:pPr marL="2114550" lvl="4" indent="-285750" algn="just">
              <a:lnSpc>
                <a:spcPct val="150000"/>
              </a:lnSpc>
              <a:buFont typeface="Arial" panose="020B0604020202020204" pitchFamily="34" charset="0"/>
              <a:buChar char="•"/>
            </a:pPr>
            <a:r>
              <a:rPr lang="en-GB" b="1" dirty="0" smtClean="0">
                <a:solidFill>
                  <a:srgbClr val="6A6B6E"/>
                </a:solidFill>
              </a:rPr>
              <a:t>Exploring new and unusual websites, chat forums and platforms due to boredom or frustration. </a:t>
            </a:r>
          </a:p>
          <a:p>
            <a:pPr marL="2114550" lvl="4" indent="-285750" algn="just">
              <a:lnSpc>
                <a:spcPct val="150000"/>
              </a:lnSpc>
              <a:buFont typeface="Arial" panose="020B0604020202020204" pitchFamily="34" charset="0"/>
              <a:buChar char="•"/>
            </a:pPr>
            <a:r>
              <a:rPr lang="en-GB" b="1" dirty="0" smtClean="0">
                <a:solidFill>
                  <a:srgbClr val="6A6B6E"/>
                </a:solidFill>
              </a:rPr>
              <a:t>Joining new or secret groups since isolation.</a:t>
            </a:r>
          </a:p>
          <a:p>
            <a:pPr marL="2114550" lvl="4" indent="-285750" algn="just">
              <a:lnSpc>
                <a:spcPct val="150000"/>
              </a:lnSpc>
              <a:buFont typeface="Arial" panose="020B0604020202020204" pitchFamily="34" charset="0"/>
              <a:buChar char="•"/>
            </a:pPr>
            <a:r>
              <a:rPr lang="en-GB" b="1" dirty="0" smtClean="0">
                <a:solidFill>
                  <a:srgbClr val="6A6B6E"/>
                </a:solidFill>
              </a:rPr>
              <a:t>Speaking with new friends or being secretive about chats during online gaming or in forums.</a:t>
            </a:r>
          </a:p>
          <a:p>
            <a:pPr marL="2114550" lvl="4" indent="-285750" algn="just">
              <a:lnSpc>
                <a:spcPct val="150000"/>
              </a:lnSpc>
              <a:buFont typeface="Arial" panose="020B0604020202020204" pitchFamily="34" charset="0"/>
              <a:buChar char="•"/>
            </a:pPr>
            <a:r>
              <a:rPr lang="en-GB" b="1" dirty="0" smtClean="0">
                <a:solidFill>
                  <a:srgbClr val="6A6B6E"/>
                </a:solidFill>
              </a:rPr>
              <a:t>A strong desire to seek new meaning, identity and purpose.</a:t>
            </a:r>
          </a:p>
          <a:p>
            <a:pPr marL="2114550" lvl="4" indent="-285750" algn="just">
              <a:lnSpc>
                <a:spcPct val="150000"/>
              </a:lnSpc>
              <a:buFont typeface="Arial" panose="020B0604020202020204" pitchFamily="34" charset="0"/>
              <a:buChar char="•"/>
            </a:pPr>
            <a:r>
              <a:rPr lang="en-GB" b="1" dirty="0" smtClean="0">
                <a:solidFill>
                  <a:srgbClr val="6A6B6E"/>
                </a:solidFill>
              </a:rPr>
              <a:t>Using language you wouldn’t expect them to know.</a:t>
            </a:r>
          </a:p>
          <a:p>
            <a:pPr marL="2114550" lvl="4" indent="-285750" algn="just">
              <a:lnSpc>
                <a:spcPct val="150000"/>
              </a:lnSpc>
              <a:buFont typeface="Arial" panose="020B0604020202020204" pitchFamily="34" charset="0"/>
              <a:buChar char="•"/>
            </a:pPr>
            <a:r>
              <a:rPr lang="en-GB" b="1" dirty="0" smtClean="0">
                <a:solidFill>
                  <a:srgbClr val="6A6B6E"/>
                </a:solidFill>
              </a:rPr>
              <a:t>Watching, sharing or creating films online linked to religious, political or racial hate. </a:t>
            </a:r>
          </a:p>
          <a:p>
            <a:pPr algn="just"/>
            <a:r>
              <a:rPr lang="en-GB" dirty="0" smtClean="0">
                <a:solidFill>
                  <a:srgbClr val="6A6B6E"/>
                </a:solidFill>
              </a:rPr>
              <a:t> </a:t>
            </a:r>
          </a:p>
          <a:p>
            <a:pPr algn="just"/>
            <a:r>
              <a:rPr lang="en-GB" dirty="0" smtClean="0">
                <a:solidFill>
                  <a:srgbClr val="6A6B6E"/>
                </a:solidFill>
              </a:rPr>
              <a:t>Radicalisers can target young people by sending friend requests on popular sites and platforms to see who </a:t>
            </a:r>
          </a:p>
          <a:p>
            <a:pPr algn="just"/>
            <a:r>
              <a:rPr lang="en-GB" dirty="0" smtClean="0">
                <a:solidFill>
                  <a:srgbClr val="6A6B6E"/>
                </a:solidFill>
              </a:rPr>
              <a:t>responds. They may strike up a conversation to build a relationship with a child and ask them to chat privately.</a:t>
            </a:r>
          </a:p>
          <a:p>
            <a:pPr algn="just"/>
            <a:r>
              <a:rPr lang="en-GB" dirty="0" smtClean="0">
                <a:solidFill>
                  <a:srgbClr val="6A6B6E"/>
                </a:solidFill>
              </a:rPr>
              <a:t> </a:t>
            </a:r>
          </a:p>
          <a:p>
            <a:pPr algn="just"/>
            <a:r>
              <a:rPr lang="en-GB" dirty="0" smtClean="0">
                <a:solidFill>
                  <a:srgbClr val="6A6B6E"/>
                </a:solidFill>
              </a:rPr>
              <a:t>Often young people </a:t>
            </a:r>
            <a:r>
              <a:rPr lang="en-GB" dirty="0">
                <a:solidFill>
                  <a:srgbClr val="6A6B6E"/>
                </a:solidFill>
              </a:rPr>
              <a:t>will be asked to continue discussions, not via the mainstream social media, but via </a:t>
            </a:r>
            <a:r>
              <a:rPr lang="en-GB" dirty="0" smtClean="0">
                <a:solidFill>
                  <a:srgbClr val="6A6B6E"/>
                </a:solidFill>
              </a:rPr>
              <a:t>other</a:t>
            </a:r>
            <a:endParaRPr lang="en-GB" dirty="0">
              <a:solidFill>
                <a:srgbClr val="6A6B6E"/>
              </a:solidFill>
            </a:endParaRPr>
          </a:p>
          <a:p>
            <a:pPr algn="just"/>
            <a:r>
              <a:rPr lang="en-GB" dirty="0">
                <a:solidFill>
                  <a:srgbClr val="6A6B6E"/>
                </a:solidFill>
              </a:rPr>
              <a:t>p</a:t>
            </a:r>
            <a:r>
              <a:rPr lang="en-GB" dirty="0" smtClean="0">
                <a:solidFill>
                  <a:srgbClr val="6A6B6E"/>
                </a:solidFill>
              </a:rPr>
              <a:t>latforms and forums to give the radicaliser a </a:t>
            </a:r>
            <a:r>
              <a:rPr lang="en-GB" dirty="0">
                <a:solidFill>
                  <a:srgbClr val="6A6B6E"/>
                </a:solidFill>
              </a:rPr>
              <a:t>greater degree of anonymity and can be less easy to monitor</a:t>
            </a:r>
            <a:r>
              <a:rPr lang="en-GB" dirty="0" smtClean="0">
                <a:solidFill>
                  <a:srgbClr val="6A6B6E"/>
                </a:solidFill>
              </a:rPr>
              <a:t>.</a:t>
            </a:r>
            <a:endParaRPr lang="en-GB" dirty="0">
              <a:solidFill>
                <a:srgbClr val="6A6B6E"/>
              </a:solidFill>
            </a:endParaRPr>
          </a:p>
        </p:txBody>
      </p:sp>
      <p:sp>
        <p:nvSpPr>
          <p:cNvPr id="7" name="Rectangle 6"/>
          <p:cNvSpPr/>
          <p:nvPr/>
        </p:nvSpPr>
        <p:spPr>
          <a:xfrm>
            <a:off x="206188" y="80683"/>
            <a:ext cx="9567619" cy="615553"/>
          </a:xfrm>
          <a:prstGeom prst="rect">
            <a:avLst/>
          </a:prstGeom>
        </p:spPr>
        <p:txBody>
          <a:bodyPr wrap="none">
            <a:spAutoFit/>
          </a:bodyPr>
          <a:lstStyle/>
          <a:p>
            <a:r>
              <a:rPr lang="en-GB" sz="3400" b="1" dirty="0" smtClean="0">
                <a:solidFill>
                  <a:schemeClr val="bg1"/>
                </a:solidFill>
                <a:latin typeface="Calibri" panose="020F0502020204030204" pitchFamily="34" charset="0"/>
                <a:ea typeface="Times New Roman" panose="02020603050405020304" pitchFamily="18" charset="0"/>
                <a:cs typeface="Calibri" panose="020F0502020204030204" pitchFamily="34" charset="0"/>
              </a:rPr>
              <a:t>What are the possible signs of online radicalisation?</a:t>
            </a:r>
            <a:endParaRPr lang="en-GB" sz="3400" dirty="0">
              <a:solidFill>
                <a:schemeClr val="bg1"/>
              </a:solidFill>
            </a:endParaRPr>
          </a:p>
        </p:txBody>
      </p:sp>
      <p:pic>
        <p:nvPicPr>
          <p:cNvPr id="12" name="Picture 11"/>
          <p:cNvPicPr>
            <a:picLocks noChangeAspect="1"/>
          </p:cNvPicPr>
          <p:nvPr/>
        </p:nvPicPr>
        <p:blipFill>
          <a:blip r:embed="rId4"/>
          <a:stretch>
            <a:fillRect/>
          </a:stretch>
        </p:blipFill>
        <p:spPr>
          <a:xfrm>
            <a:off x="582706" y="3138945"/>
            <a:ext cx="1362635" cy="1455294"/>
          </a:xfrm>
          <a:prstGeom prst="rect">
            <a:avLst/>
          </a:prstGeom>
        </p:spPr>
      </p:pic>
    </p:spTree>
    <p:extLst>
      <p:ext uri="{BB962C8B-B14F-4D97-AF65-F5344CB8AC3E}">
        <p14:creationId xmlns:p14="http://schemas.microsoft.com/office/powerpoint/2010/main" val="3726981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188" y="1057835"/>
            <a:ext cx="11743764" cy="3693319"/>
          </a:xfrm>
          <a:prstGeom prst="rect">
            <a:avLst/>
          </a:prstGeom>
        </p:spPr>
        <p:txBody>
          <a:bodyPr wrap="square">
            <a:spAutoFit/>
          </a:bodyPr>
          <a:lstStyle/>
          <a:p>
            <a:r>
              <a:rPr lang="en-GB" dirty="0" smtClean="0">
                <a:solidFill>
                  <a:srgbClr val="6A6B6E"/>
                </a:solidFill>
              </a:rPr>
              <a:t>These </a:t>
            </a:r>
            <a:r>
              <a:rPr lang="en-GB" dirty="0">
                <a:solidFill>
                  <a:srgbClr val="6A6B6E"/>
                </a:solidFill>
              </a:rPr>
              <a:t>are indicators that they might need help, but you know your child best and we advise that you speak with them first.</a:t>
            </a:r>
          </a:p>
          <a:p>
            <a:r>
              <a:rPr lang="en-GB" dirty="0">
                <a:solidFill>
                  <a:srgbClr val="6A6B6E"/>
                </a:solidFill>
              </a:rPr>
              <a:t>Check in with them and ask them about what they are viewing, who they are speaking to and how they are feeling. This might feel difficult, but here are some tips to help you:</a:t>
            </a:r>
          </a:p>
          <a:p>
            <a:pPr marL="1657350" lvl="3" indent="-285750">
              <a:lnSpc>
                <a:spcPct val="150000"/>
              </a:lnSpc>
              <a:buFont typeface="Arial" panose="020B0604020202020204" pitchFamily="34" charset="0"/>
              <a:buChar char="•"/>
            </a:pPr>
            <a:r>
              <a:rPr lang="en-GB" b="1" dirty="0" smtClean="0">
                <a:solidFill>
                  <a:srgbClr val="6A6B6E"/>
                </a:solidFill>
              </a:rPr>
              <a:t>Listen </a:t>
            </a:r>
            <a:r>
              <a:rPr lang="en-GB" b="1" dirty="0">
                <a:solidFill>
                  <a:srgbClr val="6A6B6E"/>
                </a:solidFill>
              </a:rPr>
              <a:t>carefully to their fears and worries. </a:t>
            </a:r>
            <a:r>
              <a:rPr lang="en-GB" b="1" dirty="0" smtClean="0">
                <a:solidFill>
                  <a:srgbClr val="6A6B6E"/>
                </a:solidFill>
              </a:rPr>
              <a:t>There are </a:t>
            </a:r>
            <a:r>
              <a:rPr lang="en-GB" b="1" dirty="0">
                <a:solidFill>
                  <a:srgbClr val="6A6B6E"/>
                </a:solidFill>
              </a:rPr>
              <a:t>some helpful tips </a:t>
            </a:r>
            <a:r>
              <a:rPr lang="en-GB" b="1" u="sng" dirty="0" smtClean="0">
                <a:solidFill>
                  <a:srgbClr val="6A6B6E"/>
                </a:solidFill>
                <a:hlinkClick r:id="rId2"/>
              </a:rPr>
              <a:t>here</a:t>
            </a:r>
            <a:r>
              <a:rPr lang="en-GB" b="1" dirty="0" smtClean="0">
                <a:solidFill>
                  <a:srgbClr val="6A6B6E"/>
                </a:solidFill>
              </a:rPr>
              <a:t>.</a:t>
            </a:r>
            <a:endParaRPr lang="en-GB" b="1" dirty="0">
              <a:solidFill>
                <a:srgbClr val="6A6B6E"/>
              </a:solidFill>
            </a:endParaRPr>
          </a:p>
          <a:p>
            <a:pPr marL="1657350" lvl="3" indent="-285750">
              <a:lnSpc>
                <a:spcPct val="150000"/>
              </a:lnSpc>
              <a:buFont typeface="Arial" panose="020B0604020202020204" pitchFamily="34" charset="0"/>
              <a:buChar char="•"/>
            </a:pPr>
            <a:r>
              <a:rPr lang="en-GB" b="1" dirty="0" smtClean="0">
                <a:solidFill>
                  <a:srgbClr val="6A6B6E"/>
                </a:solidFill>
              </a:rPr>
              <a:t>Avoid </a:t>
            </a:r>
            <a:r>
              <a:rPr lang="en-GB" b="1" dirty="0">
                <a:solidFill>
                  <a:srgbClr val="6A6B6E"/>
                </a:solidFill>
              </a:rPr>
              <a:t>complicated and worrying explanations that could be frightening and </a:t>
            </a:r>
            <a:r>
              <a:rPr lang="en-GB" b="1" dirty="0" smtClean="0">
                <a:solidFill>
                  <a:srgbClr val="6A6B6E"/>
                </a:solidFill>
              </a:rPr>
              <a:t>confusing.</a:t>
            </a:r>
          </a:p>
          <a:p>
            <a:pPr marL="1657350" lvl="3" indent="-285750">
              <a:lnSpc>
                <a:spcPct val="150000"/>
              </a:lnSpc>
              <a:buFont typeface="Arial" panose="020B0604020202020204" pitchFamily="34" charset="0"/>
              <a:buChar char="•"/>
            </a:pPr>
            <a:r>
              <a:rPr lang="en-GB" b="1" dirty="0" smtClean="0">
                <a:solidFill>
                  <a:srgbClr val="6A6B6E"/>
                </a:solidFill>
              </a:rPr>
              <a:t>There is advice </a:t>
            </a:r>
            <a:r>
              <a:rPr lang="en-GB" b="1" dirty="0">
                <a:solidFill>
                  <a:srgbClr val="6A6B6E"/>
                </a:solidFill>
              </a:rPr>
              <a:t>and support </a:t>
            </a:r>
            <a:r>
              <a:rPr lang="en-GB" b="1" dirty="0" smtClean="0">
                <a:solidFill>
                  <a:srgbClr val="6A6B6E"/>
                </a:solidFill>
              </a:rPr>
              <a:t>to help them</a:t>
            </a:r>
            <a:r>
              <a:rPr lang="en-GB" b="1" dirty="0">
                <a:solidFill>
                  <a:srgbClr val="6A6B6E"/>
                </a:solidFill>
              </a:rPr>
              <a:t> </a:t>
            </a:r>
            <a:r>
              <a:rPr lang="en-GB" b="1" u="sng" dirty="0" smtClean="0">
                <a:solidFill>
                  <a:srgbClr val="6A6B6E"/>
                </a:solidFill>
                <a:hlinkClick r:id="rId3" tooltip="Worries about the world"/>
              </a:rPr>
              <a:t>understand Coronavirus</a:t>
            </a:r>
            <a:endParaRPr lang="en-GB" b="1" dirty="0">
              <a:solidFill>
                <a:srgbClr val="6A6B6E"/>
              </a:solidFill>
            </a:endParaRPr>
          </a:p>
          <a:p>
            <a:pPr marL="1657350" lvl="3" indent="-285750">
              <a:lnSpc>
                <a:spcPct val="150000"/>
              </a:lnSpc>
              <a:buFont typeface="Arial" panose="020B0604020202020204" pitchFamily="34" charset="0"/>
              <a:buChar char="•"/>
            </a:pPr>
            <a:r>
              <a:rPr lang="en-GB" b="1" dirty="0" smtClean="0">
                <a:solidFill>
                  <a:srgbClr val="6A6B6E"/>
                </a:solidFill>
              </a:rPr>
              <a:t>If </a:t>
            </a:r>
            <a:r>
              <a:rPr lang="en-GB" b="1" dirty="0">
                <a:solidFill>
                  <a:srgbClr val="6A6B6E"/>
                </a:solidFill>
              </a:rPr>
              <a:t>they are finding it hard to cope with bereavement and grief - advice can be found </a:t>
            </a:r>
            <a:r>
              <a:rPr lang="en-GB" b="1" u="sng" dirty="0">
                <a:solidFill>
                  <a:srgbClr val="6A6B6E"/>
                </a:solidFill>
                <a:hlinkClick r:id="rId4"/>
              </a:rPr>
              <a:t>here</a:t>
            </a:r>
            <a:r>
              <a:rPr lang="en-GB" b="1" dirty="0">
                <a:solidFill>
                  <a:srgbClr val="6A6B6E"/>
                </a:solidFill>
              </a:rPr>
              <a:t>.</a:t>
            </a:r>
          </a:p>
          <a:p>
            <a:r>
              <a:rPr lang="en-GB" dirty="0">
                <a:solidFill>
                  <a:srgbClr val="6A6B6E"/>
                </a:solidFill>
              </a:rPr>
              <a:t> </a:t>
            </a:r>
            <a:endParaRPr lang="en-GB" dirty="0" smtClean="0">
              <a:solidFill>
                <a:srgbClr val="6A6B6E"/>
              </a:solidFill>
            </a:endParaRPr>
          </a:p>
          <a:p>
            <a:r>
              <a:rPr lang="en-GB" dirty="0" smtClean="0">
                <a:solidFill>
                  <a:srgbClr val="6A6B6E"/>
                </a:solidFill>
              </a:rPr>
              <a:t>You </a:t>
            </a:r>
            <a:r>
              <a:rPr lang="en-GB" dirty="0">
                <a:solidFill>
                  <a:srgbClr val="6A6B6E"/>
                </a:solidFill>
              </a:rPr>
              <a:t>can get more information from the following websites, </a:t>
            </a:r>
            <a:r>
              <a:rPr lang="en-GB" dirty="0" smtClean="0">
                <a:solidFill>
                  <a:srgbClr val="6A6B6E"/>
                </a:solidFill>
              </a:rPr>
              <a:t>these </a:t>
            </a:r>
            <a:r>
              <a:rPr lang="en-GB" dirty="0">
                <a:solidFill>
                  <a:srgbClr val="6A6B6E"/>
                </a:solidFill>
              </a:rPr>
              <a:t>will help you understand why people sometimes need more </a:t>
            </a:r>
            <a:r>
              <a:rPr lang="en-GB" dirty="0" smtClean="0">
                <a:solidFill>
                  <a:srgbClr val="6A6B6E"/>
                </a:solidFill>
              </a:rPr>
              <a:t>support if they have been radicalised, </a:t>
            </a:r>
            <a:r>
              <a:rPr lang="en-GB" dirty="0">
                <a:solidFill>
                  <a:srgbClr val="6A6B6E"/>
                </a:solidFill>
              </a:rPr>
              <a:t>what is available and how to access it</a:t>
            </a:r>
            <a:r>
              <a:rPr lang="en-GB" dirty="0" smtClean="0">
                <a:solidFill>
                  <a:srgbClr val="6A6B6E"/>
                </a:solidFill>
              </a:rPr>
              <a:t>.</a:t>
            </a:r>
            <a:endParaRPr lang="en-GB" dirty="0">
              <a:solidFill>
                <a:srgbClr val="6A6B6E"/>
              </a:solidFill>
            </a:endParaRPr>
          </a:p>
          <a:p>
            <a:r>
              <a:rPr lang="en-GB" dirty="0">
                <a:solidFill>
                  <a:srgbClr val="6A6B6E"/>
                </a:solidFill>
              </a:rPr>
              <a:t> </a:t>
            </a:r>
          </a:p>
        </p:txBody>
      </p:sp>
      <p:sp>
        <p:nvSpPr>
          <p:cNvPr id="5" name="Rectangle 4"/>
          <p:cNvSpPr/>
          <p:nvPr/>
        </p:nvSpPr>
        <p:spPr>
          <a:xfrm>
            <a:off x="206188" y="80683"/>
            <a:ext cx="3547702" cy="615553"/>
          </a:xfrm>
          <a:prstGeom prst="rect">
            <a:avLst/>
          </a:prstGeom>
        </p:spPr>
        <p:txBody>
          <a:bodyPr wrap="none">
            <a:spAutoFit/>
          </a:bodyPr>
          <a:lstStyle/>
          <a:p>
            <a:r>
              <a:rPr lang="en-GB" sz="3400" b="1" dirty="0" smtClean="0">
                <a:solidFill>
                  <a:schemeClr val="bg1"/>
                </a:solidFill>
                <a:latin typeface="Calibri" panose="020F0502020204030204" pitchFamily="34" charset="0"/>
                <a:ea typeface="Times New Roman" panose="02020603050405020304" pitchFamily="18" charset="0"/>
                <a:cs typeface="Calibri" panose="020F0502020204030204" pitchFamily="34" charset="0"/>
              </a:rPr>
              <a:t>What can you do…</a:t>
            </a:r>
            <a:endParaRPr lang="en-GB" sz="3400" dirty="0">
              <a:solidFill>
                <a:schemeClr val="bg1"/>
              </a:solidFill>
            </a:endParaRPr>
          </a:p>
        </p:txBody>
      </p:sp>
      <p:pic>
        <p:nvPicPr>
          <p:cNvPr id="11" name="Picture 10"/>
          <p:cNvPicPr>
            <a:picLocks noChangeAspect="1"/>
          </p:cNvPicPr>
          <p:nvPr/>
        </p:nvPicPr>
        <p:blipFill>
          <a:blip r:embed="rId5"/>
          <a:stretch>
            <a:fillRect/>
          </a:stretch>
        </p:blipFill>
        <p:spPr>
          <a:xfrm>
            <a:off x="206188" y="2215580"/>
            <a:ext cx="1362635" cy="1455294"/>
          </a:xfrm>
          <a:prstGeom prst="rect">
            <a:avLst/>
          </a:prstGeom>
        </p:spPr>
      </p:pic>
      <p:pic>
        <p:nvPicPr>
          <p:cNvPr id="12" name="Picture 11">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038" y="4930967"/>
            <a:ext cx="1503618" cy="369042"/>
          </a:xfrm>
          <a:prstGeom prst="rect">
            <a:avLst/>
          </a:prstGeom>
        </p:spPr>
      </p:pic>
      <p:pic>
        <p:nvPicPr>
          <p:cNvPr id="13" name="Picture 12">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46400" y="4525109"/>
            <a:ext cx="1177048" cy="1177048"/>
          </a:xfrm>
          <a:prstGeom prst="rect">
            <a:avLst/>
          </a:prstGeom>
        </p:spPr>
      </p:pic>
      <p:pic>
        <p:nvPicPr>
          <p:cNvPr id="14" name="Picture 13">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85282" y="4626878"/>
            <a:ext cx="1942811" cy="853093"/>
          </a:xfrm>
          <a:prstGeom prst="rect">
            <a:avLst/>
          </a:prstGeom>
        </p:spPr>
      </p:pic>
      <p:pic>
        <p:nvPicPr>
          <p:cNvPr id="16" name="Picture 15">
            <a:hlinkClick r:id="rId12"/>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306049" y="4532191"/>
            <a:ext cx="1643903" cy="1302584"/>
          </a:xfrm>
          <a:prstGeom prst="rect">
            <a:avLst/>
          </a:prstGeom>
        </p:spPr>
      </p:pic>
      <p:pic>
        <p:nvPicPr>
          <p:cNvPr id="17" name="Picture 16">
            <a:hlinkClick r:id="rId14"/>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167078" y="5937648"/>
            <a:ext cx="3258951" cy="622568"/>
          </a:xfrm>
          <a:prstGeom prst="rect">
            <a:avLst/>
          </a:prstGeom>
        </p:spPr>
      </p:pic>
      <p:pic>
        <p:nvPicPr>
          <p:cNvPr id="18" name="Picture 17">
            <a:hlinkClick r:id="rId16"/>
          </p:cNvPr>
          <p:cNvPicPr>
            <a:picLocks noChangeAspect="1"/>
          </p:cNvPicPr>
          <p:nvPr/>
        </p:nvPicPr>
        <p:blipFill rotWithShape="1">
          <a:blip r:embed="rId17" cstate="print">
            <a:extLst>
              <a:ext uri="{28A0092B-C50C-407E-A947-70E740481C1C}">
                <a14:useLocalDpi xmlns:a14="http://schemas.microsoft.com/office/drawing/2010/main" val="0"/>
              </a:ext>
            </a:extLst>
          </a:blip>
          <a:srcRect t="7629" b="9018"/>
          <a:stretch/>
        </p:blipFill>
        <p:spPr>
          <a:xfrm>
            <a:off x="4973323" y="4753831"/>
            <a:ext cx="1627633" cy="762000"/>
          </a:xfrm>
          <a:prstGeom prst="rect">
            <a:avLst/>
          </a:prstGeom>
        </p:spPr>
      </p:pic>
      <p:pic>
        <p:nvPicPr>
          <p:cNvPr id="21" name="Picture 20">
            <a:hlinkClick r:id="rId18"/>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073752" y="5846561"/>
            <a:ext cx="2670279" cy="804742"/>
          </a:xfrm>
          <a:prstGeom prst="rect">
            <a:avLst/>
          </a:prstGeom>
        </p:spPr>
      </p:pic>
    </p:spTree>
    <p:extLst>
      <p:ext uri="{BB962C8B-B14F-4D97-AF65-F5344CB8AC3E}">
        <p14:creationId xmlns:p14="http://schemas.microsoft.com/office/powerpoint/2010/main" val="4074134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188" y="1057835"/>
            <a:ext cx="11743764" cy="6186309"/>
          </a:xfrm>
          <a:prstGeom prst="rect">
            <a:avLst/>
          </a:prstGeom>
        </p:spPr>
        <p:txBody>
          <a:bodyPr wrap="square">
            <a:spAutoFit/>
          </a:bodyPr>
          <a:lstStyle/>
          <a:p>
            <a:pPr lvl="3" algn="just"/>
            <a:r>
              <a:rPr lang="en-GB" dirty="0" smtClean="0">
                <a:solidFill>
                  <a:srgbClr val="6A6B6E"/>
                </a:solidFill>
              </a:rPr>
              <a:t>Firstly, we advise </a:t>
            </a:r>
            <a:r>
              <a:rPr lang="en-GB" dirty="0">
                <a:solidFill>
                  <a:srgbClr val="6A6B6E"/>
                </a:solidFill>
              </a:rPr>
              <a:t>that you speak with the </a:t>
            </a:r>
            <a:r>
              <a:rPr lang="en-GB" b="1" dirty="0" smtClean="0">
                <a:solidFill>
                  <a:srgbClr val="6A6B6E"/>
                </a:solidFill>
              </a:rPr>
              <a:t>Designated Safeguarding Person (DSP)</a:t>
            </a:r>
            <a:r>
              <a:rPr lang="en-GB" dirty="0" smtClean="0">
                <a:solidFill>
                  <a:srgbClr val="6A6B6E"/>
                </a:solidFill>
              </a:rPr>
              <a:t>at </a:t>
            </a:r>
            <a:r>
              <a:rPr lang="en-GB" dirty="0">
                <a:solidFill>
                  <a:srgbClr val="6A6B6E"/>
                </a:solidFill>
              </a:rPr>
              <a:t>your </a:t>
            </a:r>
            <a:r>
              <a:rPr lang="en-GB" b="1" dirty="0">
                <a:solidFill>
                  <a:srgbClr val="6A6B6E"/>
                </a:solidFill>
              </a:rPr>
              <a:t>child’s school or college</a:t>
            </a:r>
            <a:r>
              <a:rPr lang="en-GB" dirty="0">
                <a:solidFill>
                  <a:srgbClr val="6A6B6E"/>
                </a:solidFill>
              </a:rPr>
              <a:t>. </a:t>
            </a:r>
            <a:r>
              <a:rPr lang="en-GB" dirty="0" smtClean="0">
                <a:solidFill>
                  <a:srgbClr val="6A6B6E"/>
                </a:solidFill>
              </a:rPr>
              <a:t/>
            </a:r>
            <a:br>
              <a:rPr lang="en-GB" dirty="0" smtClean="0">
                <a:solidFill>
                  <a:srgbClr val="6A6B6E"/>
                </a:solidFill>
              </a:rPr>
            </a:br>
            <a:r>
              <a:rPr lang="en-GB" dirty="0" smtClean="0">
                <a:solidFill>
                  <a:srgbClr val="6A6B6E"/>
                </a:solidFill>
              </a:rPr>
              <a:t>They will know your child and have </a:t>
            </a:r>
            <a:r>
              <a:rPr lang="en-GB" dirty="0">
                <a:solidFill>
                  <a:srgbClr val="6A6B6E"/>
                </a:solidFill>
              </a:rPr>
              <a:t>had extra training to know how pick up on concerning </a:t>
            </a:r>
            <a:r>
              <a:rPr lang="en-GB" dirty="0" smtClean="0">
                <a:solidFill>
                  <a:srgbClr val="6A6B6E"/>
                </a:solidFill>
              </a:rPr>
              <a:t>behaviour. They can talk through your concerns, give </a:t>
            </a:r>
            <a:r>
              <a:rPr lang="en-GB" dirty="0">
                <a:solidFill>
                  <a:srgbClr val="6A6B6E"/>
                </a:solidFill>
              </a:rPr>
              <a:t>advice and get extra support should you need it</a:t>
            </a:r>
            <a:r>
              <a:rPr lang="en-GB" dirty="0" smtClean="0">
                <a:solidFill>
                  <a:srgbClr val="6A6B6E"/>
                </a:solidFill>
              </a:rPr>
              <a:t>.</a:t>
            </a:r>
          </a:p>
          <a:p>
            <a:endParaRPr lang="en-GB" dirty="0" smtClean="0">
              <a:solidFill>
                <a:srgbClr val="6A6B6E"/>
              </a:solidFill>
            </a:endParaRPr>
          </a:p>
          <a:p>
            <a:endParaRPr lang="en-GB" dirty="0">
              <a:solidFill>
                <a:srgbClr val="6A6B6E"/>
              </a:solidFill>
            </a:endParaRPr>
          </a:p>
          <a:p>
            <a:r>
              <a:rPr lang="en-GB" dirty="0">
                <a:solidFill>
                  <a:srgbClr val="6A6B6E"/>
                </a:solidFill>
              </a:rPr>
              <a:t>If you’d rather speak online, these websites can help you share your different </a:t>
            </a:r>
            <a:r>
              <a:rPr lang="en-GB" dirty="0" smtClean="0">
                <a:solidFill>
                  <a:srgbClr val="6A6B6E"/>
                </a:solidFill>
              </a:rPr>
              <a:t>concerns:</a:t>
            </a:r>
          </a:p>
          <a:p>
            <a:endParaRPr lang="en-GB" dirty="0">
              <a:solidFill>
                <a:srgbClr val="6A6B6E"/>
              </a:solidFill>
            </a:endParaRPr>
          </a:p>
          <a:p>
            <a:pPr marL="285750" indent="-285750">
              <a:lnSpc>
                <a:spcPct val="150000"/>
              </a:lnSpc>
              <a:buFont typeface="Arial" panose="020B0604020202020204" pitchFamily="34" charset="0"/>
              <a:buChar char="•"/>
            </a:pPr>
            <a:r>
              <a:rPr lang="en-GB" b="1" dirty="0">
                <a:solidFill>
                  <a:srgbClr val="6A6B6E"/>
                </a:solidFill>
              </a:rPr>
              <a:t>If you live in Wales, </a:t>
            </a:r>
            <a:r>
              <a:rPr lang="en-GB" b="1" u="sng" dirty="0" smtClean="0">
                <a:solidFill>
                  <a:srgbClr val="6A6B6E"/>
                </a:solidFill>
                <a:hlinkClick r:id="rId2"/>
              </a:rPr>
              <a:t>share your concerns about radicalisation here</a:t>
            </a:r>
            <a:endParaRPr lang="en-GB" b="1" dirty="0">
              <a:solidFill>
                <a:srgbClr val="6A6B6E"/>
              </a:solidFill>
            </a:endParaRPr>
          </a:p>
          <a:p>
            <a:pPr marL="285750" indent="-285750">
              <a:lnSpc>
                <a:spcPct val="150000"/>
              </a:lnSpc>
              <a:buFont typeface="Arial" panose="020B0604020202020204" pitchFamily="34" charset="0"/>
              <a:buChar char="•"/>
            </a:pPr>
            <a:r>
              <a:rPr lang="en-GB" b="1" dirty="0" smtClean="0">
                <a:solidFill>
                  <a:srgbClr val="6A6B6E"/>
                </a:solidFill>
              </a:rPr>
              <a:t>You want to report any suspicious </a:t>
            </a:r>
            <a:r>
              <a:rPr lang="en-GB" b="1" u="sng" dirty="0" smtClean="0">
                <a:solidFill>
                  <a:srgbClr val="6A6B6E"/>
                </a:solidFill>
                <a:hlinkClick r:id="rId3"/>
              </a:rPr>
              <a:t>terrorism </a:t>
            </a:r>
            <a:r>
              <a:rPr lang="en-GB" b="1" u="sng" dirty="0">
                <a:solidFill>
                  <a:srgbClr val="6A6B6E"/>
                </a:solidFill>
                <a:hlinkClick r:id="rId3"/>
              </a:rPr>
              <a:t>concerns</a:t>
            </a:r>
            <a:r>
              <a:rPr lang="en-GB" b="1" dirty="0">
                <a:solidFill>
                  <a:srgbClr val="6A6B6E"/>
                </a:solidFill>
              </a:rPr>
              <a:t> </a:t>
            </a:r>
          </a:p>
          <a:p>
            <a:pPr marL="285750" indent="-285750">
              <a:lnSpc>
                <a:spcPct val="150000"/>
              </a:lnSpc>
              <a:buFont typeface="Arial" panose="020B0604020202020204" pitchFamily="34" charset="0"/>
              <a:buChar char="•"/>
            </a:pPr>
            <a:r>
              <a:rPr lang="en-GB" b="1" dirty="0" smtClean="0">
                <a:solidFill>
                  <a:srgbClr val="6A6B6E"/>
                </a:solidFill>
              </a:rPr>
              <a:t>If you need to report a </a:t>
            </a:r>
            <a:r>
              <a:rPr lang="en-GB" b="1" u="sng" dirty="0">
                <a:solidFill>
                  <a:srgbClr val="6A6B6E"/>
                </a:solidFill>
                <a:hlinkClick r:id="rId4"/>
              </a:rPr>
              <a:t>hate crime</a:t>
            </a:r>
            <a:r>
              <a:rPr lang="en-GB" b="1" dirty="0">
                <a:solidFill>
                  <a:srgbClr val="6A6B6E"/>
                </a:solidFill>
              </a:rPr>
              <a:t> </a:t>
            </a:r>
          </a:p>
          <a:p>
            <a:pPr marL="285750" indent="-285750">
              <a:lnSpc>
                <a:spcPct val="150000"/>
              </a:lnSpc>
              <a:buFont typeface="Arial" panose="020B0604020202020204" pitchFamily="34" charset="0"/>
              <a:buChar char="•"/>
            </a:pPr>
            <a:r>
              <a:rPr lang="en-GB" b="1" dirty="0" smtClean="0">
                <a:solidFill>
                  <a:srgbClr val="6A6B6E"/>
                </a:solidFill>
              </a:rPr>
              <a:t>You've </a:t>
            </a:r>
            <a:r>
              <a:rPr lang="en-GB" b="1" dirty="0">
                <a:solidFill>
                  <a:srgbClr val="6A6B6E"/>
                </a:solidFill>
              </a:rPr>
              <a:t>seen something online that supports, directs or glorifies terrorism including </a:t>
            </a:r>
            <a:r>
              <a:rPr lang="en-GB" b="1" dirty="0" smtClean="0">
                <a:solidFill>
                  <a:srgbClr val="6A6B6E"/>
                </a:solidFill>
              </a:rPr>
              <a:t/>
            </a:r>
            <a:br>
              <a:rPr lang="en-GB" b="1" dirty="0" smtClean="0">
                <a:solidFill>
                  <a:srgbClr val="6A6B6E"/>
                </a:solidFill>
              </a:rPr>
            </a:br>
            <a:r>
              <a:rPr lang="en-GB" b="1" dirty="0" smtClean="0">
                <a:solidFill>
                  <a:srgbClr val="6A6B6E"/>
                </a:solidFill>
              </a:rPr>
              <a:t>websites</a:t>
            </a:r>
            <a:r>
              <a:rPr lang="en-GB" b="1" dirty="0">
                <a:solidFill>
                  <a:srgbClr val="6A6B6E"/>
                </a:solidFill>
              </a:rPr>
              <a:t>, films or images </a:t>
            </a:r>
            <a:r>
              <a:rPr lang="en-GB" b="1" u="sng" dirty="0" smtClean="0">
                <a:solidFill>
                  <a:srgbClr val="6A6B6E"/>
                </a:solidFill>
                <a:hlinkClick r:id="rId5"/>
              </a:rPr>
              <a:t>report </a:t>
            </a:r>
            <a:r>
              <a:rPr lang="en-GB" b="1" u="sng" dirty="0">
                <a:solidFill>
                  <a:srgbClr val="6A6B6E"/>
                </a:solidFill>
                <a:hlinkClick r:id="rId5"/>
              </a:rPr>
              <a:t>them here</a:t>
            </a:r>
            <a:r>
              <a:rPr lang="en-GB" b="1" dirty="0">
                <a:solidFill>
                  <a:srgbClr val="6A6B6E"/>
                </a:solidFill>
              </a:rPr>
              <a:t>. </a:t>
            </a:r>
            <a:endParaRPr lang="en-GB" b="1" dirty="0" smtClean="0">
              <a:solidFill>
                <a:srgbClr val="6A6B6E"/>
              </a:solidFill>
            </a:endParaRPr>
          </a:p>
          <a:p>
            <a:pPr marL="285750" indent="-285750">
              <a:lnSpc>
                <a:spcPct val="150000"/>
              </a:lnSpc>
              <a:buFont typeface="Arial" panose="020B0604020202020204" pitchFamily="34" charset="0"/>
              <a:buChar char="•"/>
            </a:pPr>
            <a:r>
              <a:rPr lang="en-GB" b="1" dirty="0" smtClean="0">
                <a:solidFill>
                  <a:srgbClr val="6A6B6E"/>
                </a:solidFill>
              </a:rPr>
              <a:t>The                   have </a:t>
            </a:r>
            <a:r>
              <a:rPr lang="en-GB" b="1" dirty="0">
                <a:solidFill>
                  <a:srgbClr val="6A6B6E"/>
                </a:solidFill>
              </a:rPr>
              <a:t>a </a:t>
            </a:r>
            <a:r>
              <a:rPr lang="en-GB" b="1" dirty="0" smtClean="0">
                <a:solidFill>
                  <a:srgbClr val="6A6B6E"/>
                </a:solidFill>
              </a:rPr>
              <a:t>helpline 0808 </a:t>
            </a:r>
            <a:r>
              <a:rPr lang="en-GB" b="1" dirty="0">
                <a:solidFill>
                  <a:srgbClr val="6A6B6E"/>
                </a:solidFill>
              </a:rPr>
              <a:t>800 5000 </a:t>
            </a:r>
            <a:r>
              <a:rPr lang="en-GB" b="1" dirty="0" smtClean="0">
                <a:solidFill>
                  <a:srgbClr val="6A6B6E"/>
                </a:solidFill>
              </a:rPr>
              <a:t>to talk to someone or an online </a:t>
            </a:r>
            <a:r>
              <a:rPr lang="en-GB" b="1" dirty="0">
                <a:solidFill>
                  <a:srgbClr val="6A6B6E"/>
                </a:solidFill>
              </a:rPr>
              <a:t>form to share </a:t>
            </a:r>
            <a:r>
              <a:rPr lang="en-GB" b="1" dirty="0" smtClean="0">
                <a:solidFill>
                  <a:srgbClr val="6A6B6E"/>
                </a:solidFill>
              </a:rPr>
              <a:t/>
            </a:r>
            <a:br>
              <a:rPr lang="en-GB" b="1" dirty="0" smtClean="0">
                <a:solidFill>
                  <a:srgbClr val="6A6B6E"/>
                </a:solidFill>
              </a:rPr>
            </a:br>
            <a:r>
              <a:rPr lang="en-GB" b="1" dirty="0" smtClean="0">
                <a:solidFill>
                  <a:srgbClr val="6A6B6E"/>
                </a:solidFill>
              </a:rPr>
              <a:t>your concerns about your child</a:t>
            </a:r>
            <a:endParaRPr lang="en-GB" b="1" dirty="0">
              <a:solidFill>
                <a:srgbClr val="6A6B6E"/>
              </a:solidFill>
            </a:endParaRPr>
          </a:p>
          <a:p>
            <a:pPr marL="285750" indent="-285750">
              <a:lnSpc>
                <a:spcPct val="150000"/>
              </a:lnSpc>
              <a:buFont typeface="Arial" panose="020B0604020202020204" pitchFamily="34" charset="0"/>
              <a:buChar char="•"/>
            </a:pPr>
            <a:endParaRPr lang="en-GB" b="1" dirty="0" smtClean="0">
              <a:solidFill>
                <a:srgbClr val="6A6B6E"/>
              </a:solidFill>
            </a:endParaRPr>
          </a:p>
          <a:p>
            <a:r>
              <a:rPr lang="en-GB" dirty="0">
                <a:solidFill>
                  <a:srgbClr val="6A6B6E"/>
                </a:solidFill>
              </a:rPr>
              <a:t> </a:t>
            </a:r>
          </a:p>
          <a:p>
            <a:r>
              <a:rPr lang="en-GB" dirty="0">
                <a:solidFill>
                  <a:srgbClr val="6A6B6E"/>
                </a:solidFill>
              </a:rPr>
              <a:t> </a:t>
            </a:r>
          </a:p>
        </p:txBody>
      </p:sp>
      <p:sp>
        <p:nvSpPr>
          <p:cNvPr id="6" name="Rectangle 5"/>
          <p:cNvSpPr/>
          <p:nvPr/>
        </p:nvSpPr>
        <p:spPr>
          <a:xfrm>
            <a:off x="206188" y="89648"/>
            <a:ext cx="6893618" cy="615553"/>
          </a:xfrm>
          <a:prstGeom prst="rect">
            <a:avLst/>
          </a:prstGeom>
        </p:spPr>
        <p:txBody>
          <a:bodyPr wrap="none">
            <a:spAutoFit/>
          </a:bodyPr>
          <a:lstStyle/>
          <a:p>
            <a:r>
              <a:rPr lang="en-GB" sz="3400" b="1" dirty="0">
                <a:solidFill>
                  <a:schemeClr val="bg1"/>
                </a:solidFill>
                <a:latin typeface="Calibri" panose="020F0502020204030204" pitchFamily="34" charset="0"/>
                <a:ea typeface="Times New Roman" panose="02020603050405020304" pitchFamily="18" charset="0"/>
                <a:cs typeface="Calibri" panose="020F0502020204030204" pitchFamily="34" charset="0"/>
              </a:rPr>
              <a:t>If you have any worries or concerns…</a:t>
            </a:r>
          </a:p>
        </p:txBody>
      </p:sp>
      <p:pic>
        <p:nvPicPr>
          <p:cNvPr id="8" name="Picture 7"/>
          <p:cNvPicPr>
            <a:picLocks noChangeAspect="1"/>
          </p:cNvPicPr>
          <p:nvPr/>
        </p:nvPicPr>
        <p:blipFill>
          <a:blip r:embed="rId6"/>
          <a:stretch>
            <a:fillRect/>
          </a:stretch>
        </p:blipFill>
        <p:spPr>
          <a:xfrm>
            <a:off x="7697402" y="3503978"/>
            <a:ext cx="1201271" cy="895685"/>
          </a:xfrm>
          <a:prstGeom prst="rect">
            <a:avLst/>
          </a:prstGeom>
        </p:spPr>
      </p:pic>
      <p:pic>
        <p:nvPicPr>
          <p:cNvPr id="10" name="Picture 9"/>
          <p:cNvPicPr>
            <a:picLocks noChangeAspect="1"/>
          </p:cNvPicPr>
          <p:nvPr/>
        </p:nvPicPr>
        <p:blipFill>
          <a:blip r:embed="rId7"/>
          <a:stretch>
            <a:fillRect/>
          </a:stretch>
        </p:blipFill>
        <p:spPr>
          <a:xfrm>
            <a:off x="300038" y="1057834"/>
            <a:ext cx="1197068" cy="1278469"/>
          </a:xfrm>
          <a:prstGeom prst="rect">
            <a:avLst/>
          </a:prstGeom>
        </p:spPr>
      </p:pic>
      <p:pic>
        <p:nvPicPr>
          <p:cNvPr id="11" name="Picture 10"/>
          <p:cNvPicPr>
            <a:picLocks noChangeAspect="1"/>
          </p:cNvPicPr>
          <p:nvPr/>
        </p:nvPicPr>
        <p:blipFill>
          <a:blip r:embed="rId8"/>
          <a:stretch>
            <a:fillRect/>
          </a:stretch>
        </p:blipFill>
        <p:spPr>
          <a:xfrm>
            <a:off x="9128698" y="4118572"/>
            <a:ext cx="3051951" cy="2775288"/>
          </a:xfrm>
          <a:prstGeom prst="rect">
            <a:avLst/>
          </a:prstGeom>
        </p:spPr>
      </p:pic>
      <p:pic>
        <p:nvPicPr>
          <p:cNvPr id="12" name="Picture 11">
            <a:hlinkClick r:id="rId9"/>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1130" y="5504917"/>
            <a:ext cx="819162" cy="201052"/>
          </a:xfrm>
          <a:prstGeom prst="rect">
            <a:avLst/>
          </a:prstGeom>
        </p:spPr>
      </p:pic>
      <p:pic>
        <p:nvPicPr>
          <p:cNvPr id="2" name="Picture 1">
            <a:hlinkClick r:id="rId3"/>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701356" y="5414683"/>
            <a:ext cx="2766020" cy="1844013"/>
          </a:xfrm>
          <a:prstGeom prst="rect">
            <a:avLst/>
          </a:prstGeom>
        </p:spPr>
      </p:pic>
    </p:spTree>
    <p:extLst>
      <p:ext uri="{BB962C8B-B14F-4D97-AF65-F5344CB8AC3E}">
        <p14:creationId xmlns:p14="http://schemas.microsoft.com/office/powerpoint/2010/main" val="3858864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LTA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AI" id="{1B5F3FC1-0F67-4373-833A-9BC6533F1425}" vid="{423591BC-568C-4B65-B323-CFA373D8C3C3}"/>
    </a:ext>
  </a:extLst>
</a:theme>
</file>

<file path=docProps/app.xml><?xml version="1.0" encoding="utf-8"?>
<Properties xmlns="http://schemas.openxmlformats.org/officeDocument/2006/extended-properties" xmlns:vt="http://schemas.openxmlformats.org/officeDocument/2006/docPropsVTypes">
  <Template>LTAI</Template>
  <TotalTime>392</TotalTime>
  <Words>814</Words>
  <Application>Microsoft Office PowerPoint</Application>
  <PresentationFormat>Widescreen</PresentationFormat>
  <Paragraphs>52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Symbol</vt:lpstr>
      <vt:lpstr>Times New Roman</vt:lpstr>
      <vt:lpstr>LTAI</vt:lpstr>
      <vt:lpstr>PowerPoint Presentation</vt:lpstr>
      <vt:lpstr>PowerPoint Presentation</vt:lpstr>
      <vt:lpstr>PowerPoint Presentation</vt:lpstr>
      <vt:lpstr>PowerPoint Presentation</vt:lpstr>
    </vt:vector>
  </TitlesOfParts>
  <Company>MPS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Lou - NCTPHQ</dc:creator>
  <cp:lastModifiedBy>Cook, Laura (EPS - SLD)</cp:lastModifiedBy>
  <cp:revision>28</cp:revision>
  <cp:lastPrinted>2020-04-03T10:27:42Z</cp:lastPrinted>
  <dcterms:created xsi:type="dcterms:W3CDTF">2020-04-03T07:33:31Z</dcterms:created>
  <dcterms:modified xsi:type="dcterms:W3CDTF">2020-04-23T15:49:40Z</dcterms:modified>
</cp:coreProperties>
</file>