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6B6E"/>
    <a:srgbClr val="FFD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510" y="-168"/>
      </p:cViewPr>
      <p:guideLst>
        <p:guide orient="horz" pos="236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4133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5167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161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763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705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558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5418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32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504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6545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1C0C67-71B6-4A67-B0C7-5C4116F927B4}" type="datetimeFigureOut">
              <a:rPr lang="en-GB" smtClean="0"/>
              <a:t>23/04/2020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915DAC2-A67E-454D-94B2-E25B094095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963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27353" y="-4"/>
            <a:ext cx="26070677" cy="6296894"/>
            <a:chOff x="-1527353" y="-4"/>
            <a:chExt cx="26070677" cy="6296894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-1527353" y="-4"/>
              <a:ext cx="26070677" cy="6296894"/>
            </a:xfrm>
            <a:prstGeom prst="triangle">
              <a:avLst>
                <a:gd name="adj" fmla="val 100000"/>
              </a:avLst>
            </a:prstGeom>
            <a:solidFill>
              <a:srgbClr val="FFDD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270165" y="0"/>
              <a:ext cx="12988637" cy="810492"/>
            </a:xfrm>
            <a:prstGeom prst="rect">
              <a:avLst/>
            </a:prstGeom>
            <a:solidFill>
              <a:srgbClr val="6A6B6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26998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spcc.org.uk/keeping-children-safe/reporting-abuse/dedicated-helplines/protecting-children-from-radicalisation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tai.info/" TargetMode="External"/><Relationship Id="rId13" Type="http://schemas.openxmlformats.org/officeDocument/2006/relationships/image" Target="../media/image8.png"/><Relationship Id="rId18" Type="http://schemas.openxmlformats.org/officeDocument/2006/relationships/hyperlink" Target="https://www.childline.org.uk/" TargetMode="External"/><Relationship Id="rId3" Type="http://schemas.openxmlformats.org/officeDocument/2006/relationships/hyperlink" Target="https://www.childline.org.uk/info-advice/your-feelings/anxiety-stress-panic/worries-about-the-world/coronavirus/" TargetMode="External"/><Relationship Id="rId7" Type="http://schemas.openxmlformats.org/officeDocument/2006/relationships/image" Target="../media/image5.png"/><Relationship Id="rId12" Type="http://schemas.openxmlformats.org/officeDocument/2006/relationships/hyperlink" Target="http://www.thinkuknow.co.uk/" TargetMode="External"/><Relationship Id="rId17" Type="http://schemas.openxmlformats.org/officeDocument/2006/relationships/image" Target="../media/image10.jpg"/><Relationship Id="rId2" Type="http://schemas.openxmlformats.org/officeDocument/2006/relationships/hyperlink" Target="https://www.nhs.uk/oneyou/every-mind-matters/coronavirus-covid-19-anxiety-tips/" TargetMode="External"/><Relationship Id="rId16" Type="http://schemas.openxmlformats.org/officeDocument/2006/relationships/hyperlink" Target="https://www.net-aware.org.uk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spcc.org.uk/keeping-children-safe/reporting-abuse/dedicated-helplines/protecting-children-from-radicalisation/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png"/><Relationship Id="rId15" Type="http://schemas.openxmlformats.org/officeDocument/2006/relationships/image" Target="../media/image9.png"/><Relationship Id="rId10" Type="http://schemas.openxmlformats.org/officeDocument/2006/relationships/hyperlink" Target="https://www.counterterrorism.police.uk/" TargetMode="External"/><Relationship Id="rId19" Type="http://schemas.openxmlformats.org/officeDocument/2006/relationships/image" Target="../media/image11.png"/><Relationship Id="rId4" Type="http://schemas.openxmlformats.org/officeDocument/2006/relationships/hyperlink" Target="https://www.nhs.uk/conditions/stress-anxiety-depression/coping-with-bereavement/" TargetMode="External"/><Relationship Id="rId9" Type="http://schemas.openxmlformats.org/officeDocument/2006/relationships/image" Target="../media/image6.png"/><Relationship Id="rId14" Type="http://schemas.openxmlformats.org/officeDocument/2006/relationships/hyperlink" Target="https://parentinfo.org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hyperlink" Target="https://www.met.police.uk/tua/tell-us-about/ath/possible-terrorist-activity/" TargetMode="External"/><Relationship Id="rId7" Type="http://schemas.openxmlformats.org/officeDocument/2006/relationships/image" Target="../media/image4.png"/><Relationship Id="rId2" Type="http://schemas.openxmlformats.org/officeDocument/2006/relationships/hyperlink" Target="https://digitalservices.south-wales.police.uk/cy/ffurflen-atgyfeirio-partneriaid-prevent-cymru-gyfan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5.png"/><Relationship Id="rId5" Type="http://schemas.openxmlformats.org/officeDocument/2006/relationships/hyperlink" Target="https://www.gov.uk/report-terrorism" TargetMode="External"/><Relationship Id="rId10" Type="http://schemas.openxmlformats.org/officeDocument/2006/relationships/image" Target="../media/image14.png"/><Relationship Id="rId4" Type="http://schemas.openxmlformats.org/officeDocument/2006/relationships/hyperlink" Target="https://www.report-it.org.uk/your_police_force" TargetMode="External"/><Relationship Id="rId9" Type="http://schemas.openxmlformats.org/officeDocument/2006/relationships/hyperlink" Target="https://forms.nspcc.org.uk/content/nspcc---report-abuse-form/?_ga=2.215480151.1156960729.1585227125-317699935.15706270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676206"/>
            <a:ext cx="1237129" cy="138399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0139" y="780998"/>
            <a:ext cx="11803310" cy="5851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Rydym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cydnabod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bod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hwn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gyfnod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anodd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rieni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gwarcheidwaid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bod y </a:t>
            </a:r>
            <a:r>
              <a:rPr lang="en-GB" sz="1700" b="1" u="sng" dirty="0" err="1" smtClean="0">
                <a:solidFill>
                  <a:srgbClr val="6A6B6E"/>
                </a:solidFill>
              </a:rPr>
              <a:t>Coronafeirws</a:t>
            </a:r>
            <a:r>
              <a:rPr lang="en-GB" sz="1700" b="1" dirty="0" smtClean="0">
                <a:solidFill>
                  <a:srgbClr val="6A6B6E"/>
                </a:solidFill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effaith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sylweddol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bobl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ifanc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theuluoedd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ym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mhedwar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ban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700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Mae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ysgolion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golygu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cyfleoedd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blant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siarad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chwarae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gyda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ffrindiau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cyfyngu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ryngweithio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ar-lein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Mae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bron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sicr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felly y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plant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treulio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mwy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amser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ar-lein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Mae’n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bosibl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fydd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rhieni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sy’n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gweithio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gartref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gallu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monitro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defnydd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plant o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ddyfeisiau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byddent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arfer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b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GB" sz="1700" dirty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GB" sz="1700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anffodus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bod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mae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dylanwadwyr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negyddol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phobl</a:t>
            </a:r>
            <a:r>
              <a:rPr lang="en-GB" sz="1700" dirty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sy’n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meithrin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perthynas</a:t>
            </a:r>
            <a:r>
              <a:rPr lang="en-GB" sz="1700" dirty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amhriodol</a:t>
            </a:r>
            <a:r>
              <a:rPr lang="en-GB" sz="1700" dirty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ar-lein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defnyddio’r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rhyngrwyd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cyfryngau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cymdeithasol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gemau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ar-lein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ledaenu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syniadau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eithafol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y gall plant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agored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iddynt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Gall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rhai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o’r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syniadau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hystyried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radical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neu’n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eithafol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fydd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unigolyn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dechrau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cefnogi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gymryd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rhan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ynddynt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gelwir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radicaleiddio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700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GB" sz="1700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Ein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profiad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radicaleiddwyr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yw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 gallant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gysylltu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safbwyntiau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eithafol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ag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ymatebion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rhyngwladol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cenedlaethol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unigol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i’r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Coronafeirws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gellid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dangos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drwy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ffilmiau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delweddau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thrafodaethau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  <a:endParaRPr lang="en-GB" sz="1700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Damcaniaethau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cynllwynio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sz="1700" b="1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Beio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pobl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eraill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am y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feirws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a’i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effaith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fywyd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GB" sz="1700" b="1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628900" lvl="5" indent="-342900">
              <a:lnSpc>
                <a:spcPct val="150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Casineb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yn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erbyn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grwpiau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oherwydd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hil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crefydd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rhywioldeb</a:t>
            </a:r>
            <a:r>
              <a:rPr lang="en-GB" sz="1700" b="1" dirty="0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GB" sz="1700" b="1" dirty="0" err="1" smtClean="0">
                <a:solidFill>
                  <a:srgbClr val="6A6B6E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rhywedd</a:t>
            </a:r>
            <a:endParaRPr lang="en-GB" sz="1700" b="1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Bydd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radicaleiddwyr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am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gynifer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bobl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â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phosibl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gredu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syniadau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ac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weithiau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byddant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yn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hannog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weithredu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a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allai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dorri’r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gyfraith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Dyma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sut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y gall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pobl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gael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denu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at </a:t>
            </a:r>
            <a:r>
              <a:rPr lang="en-GB" sz="1700" dirty="0" err="1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derfysgaeth</a:t>
            </a:r>
            <a:r>
              <a:rPr lang="en-GB" sz="1700" dirty="0" smtClean="0">
                <a:solidFill>
                  <a:srgbClr val="6A6B6E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endParaRPr lang="en-GB" sz="1700" dirty="0">
              <a:solidFill>
                <a:srgbClr val="6A6B6E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41747" y="173330"/>
            <a:ext cx="106177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Radicaleiddio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ar-lein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Gwybodaeth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 </a:t>
            </a:r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chymorth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rieni</a:t>
            </a:r>
            <a:r>
              <a:rPr lang="en-GB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/</a:t>
            </a:r>
            <a:r>
              <a:rPr lang="en-GB" sz="28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gwarcheidwaid</a:t>
            </a:r>
            <a:endParaRPr lang="en-GB" sz="2800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7516" y="1297950"/>
            <a:ext cx="1655933" cy="1202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3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07255" y="3400427"/>
            <a:ext cx="1666875" cy="34099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6188" y="1057835"/>
            <a:ext cx="1174376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dirty="0" err="1" smtClean="0">
                <a:solidFill>
                  <a:srgbClr val="6A6B6E"/>
                </a:solidFill>
              </a:rPr>
              <a:t>Gallai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diflastod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wneud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blant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ymgysylltu</a:t>
            </a:r>
            <a:r>
              <a:rPr lang="en-GB" dirty="0" smtClean="0">
                <a:solidFill>
                  <a:srgbClr val="6A6B6E"/>
                </a:solidFill>
              </a:rPr>
              <a:t> â </a:t>
            </a:r>
            <a:r>
              <a:rPr lang="en-GB" dirty="0" err="1" smtClean="0">
                <a:solidFill>
                  <a:srgbClr val="6A6B6E"/>
                </a:solidFill>
              </a:rPr>
              <a:t>grwpiau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neu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unigolion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newydd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gallai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gwneud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agored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niwed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gan</a:t>
            </a:r>
            <a:r>
              <a:rPr lang="en-GB" dirty="0" smtClean="0">
                <a:solidFill>
                  <a:srgbClr val="6A6B6E"/>
                </a:solidFill>
              </a:rPr>
              <a:t> y </a:t>
            </a:r>
            <a:r>
              <a:rPr lang="en-GB" dirty="0" err="1" smtClean="0">
                <a:solidFill>
                  <a:srgbClr val="6A6B6E"/>
                </a:solidFill>
              </a:rPr>
              <a:t>bobl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hynny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sydd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eisiau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dylanwadu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bobl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ifanc</a:t>
            </a:r>
            <a:r>
              <a:rPr lang="en-GB" dirty="0" smtClean="0">
                <a:solidFill>
                  <a:srgbClr val="6A6B6E"/>
                </a:solidFill>
              </a:rPr>
              <a:t>.</a:t>
            </a:r>
          </a:p>
          <a:p>
            <a:pPr algn="just"/>
            <a:r>
              <a:rPr lang="en-GB" dirty="0" smtClean="0">
                <a:solidFill>
                  <a:srgbClr val="6A6B6E"/>
                </a:solidFill>
              </a:rPr>
              <a:t>Gall </a:t>
            </a:r>
            <a:r>
              <a:rPr lang="en-GB" dirty="0" err="1">
                <a:solidFill>
                  <a:srgbClr val="6A6B6E"/>
                </a:solidFill>
              </a:rPr>
              <a:t>fod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>
                <a:solidFill>
                  <a:srgbClr val="6A6B6E"/>
                </a:solidFill>
              </a:rPr>
              <a:t>yn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>
                <a:solidFill>
                  <a:srgbClr val="6A6B6E"/>
                </a:solidFill>
              </a:rPr>
              <a:t>anodd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>
                <a:solidFill>
                  <a:srgbClr val="6A6B6E"/>
                </a:solidFill>
              </a:rPr>
              <a:t>i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>
                <a:solidFill>
                  <a:srgbClr val="6A6B6E"/>
                </a:solidFill>
              </a:rPr>
              <a:t>rieni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>
                <a:solidFill>
                  <a:srgbClr val="6A6B6E"/>
                </a:solidFill>
              </a:rPr>
              <a:t>sylwi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>
                <a:solidFill>
                  <a:srgbClr val="6A6B6E"/>
                </a:solidFill>
              </a:rPr>
              <a:t>ar</a:t>
            </a:r>
            <a:r>
              <a:rPr lang="en-GB" dirty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hlinkClick r:id="rId3"/>
              </a:rPr>
              <a:t>radicaleiddio</a:t>
            </a:r>
            <a:r>
              <a:rPr lang="en-GB" dirty="0" smtClean="0">
                <a:hlinkClick r:id="rId3"/>
              </a:rPr>
              <a:t> </a:t>
            </a:r>
            <a:r>
              <a:rPr lang="en-GB" dirty="0" err="1" smtClean="0">
                <a:hlinkClick r:id="rId3"/>
              </a:rPr>
              <a:t>ar-lein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gan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fater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cymhleth</a:t>
            </a:r>
            <a:r>
              <a:rPr lang="en-GB" dirty="0" smtClean="0">
                <a:solidFill>
                  <a:srgbClr val="6A6B6E"/>
                </a:solidFill>
              </a:rPr>
              <a:t>. Mae </a:t>
            </a:r>
            <a:r>
              <a:rPr lang="en-GB" dirty="0" err="1" smtClean="0">
                <a:solidFill>
                  <a:srgbClr val="6A6B6E"/>
                </a:solidFill>
              </a:rPr>
              <a:t>arwyddion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posibl</a:t>
            </a:r>
            <a:r>
              <a:rPr lang="en-GB" dirty="0" smtClean="0">
                <a:solidFill>
                  <a:srgbClr val="6A6B6E"/>
                </a:solidFill>
              </a:rPr>
              <a:t> y gall </a:t>
            </a:r>
            <a:r>
              <a:rPr lang="en-GB" dirty="0" err="1" smtClean="0">
                <a:solidFill>
                  <a:srgbClr val="6A6B6E"/>
                </a:solidFill>
              </a:rPr>
              <a:t>fod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angen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cymorth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rywun</a:t>
            </a:r>
            <a:r>
              <a:rPr lang="en-GB" dirty="0" smtClean="0">
                <a:solidFill>
                  <a:srgbClr val="6A6B6E"/>
                </a:solidFill>
              </a:rPr>
              <a:t> (</a:t>
            </a:r>
            <a:r>
              <a:rPr lang="en-GB" dirty="0" err="1" smtClean="0">
                <a:solidFill>
                  <a:srgbClr val="6A6B6E"/>
                </a:solidFill>
              </a:rPr>
              <a:t>er</a:t>
            </a:r>
            <a:r>
              <a:rPr lang="en-GB" dirty="0" smtClean="0">
                <a:solidFill>
                  <a:srgbClr val="6A6B6E"/>
                </a:solidFill>
              </a:rPr>
              <a:t> bod </a:t>
            </a:r>
            <a:r>
              <a:rPr lang="en-GB" dirty="0" err="1" smtClean="0">
                <a:solidFill>
                  <a:srgbClr val="6A6B6E"/>
                </a:solidFill>
              </a:rPr>
              <a:t>llawer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ohonynt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eithaf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cyffredin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ymhlith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pobl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ifanc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harddegau</a:t>
            </a:r>
            <a:r>
              <a:rPr lang="en-GB" dirty="0" smtClean="0">
                <a:solidFill>
                  <a:srgbClr val="6A6B6E"/>
                </a:solidFill>
              </a:rPr>
              <a:t>), </a:t>
            </a:r>
            <a:r>
              <a:rPr lang="en-GB" dirty="0" err="1" smtClean="0">
                <a:solidFill>
                  <a:srgbClr val="6A6B6E"/>
                </a:solidFill>
              </a:rPr>
              <a:t>ond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cadwch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lygad</a:t>
            </a:r>
            <a:r>
              <a:rPr lang="en-GB" dirty="0" smtClean="0">
                <a:solidFill>
                  <a:srgbClr val="6A6B6E"/>
                </a:solidFill>
              </a:rPr>
              <a:t> am </a:t>
            </a:r>
            <a:r>
              <a:rPr lang="en-GB" dirty="0" err="1" smtClean="0">
                <a:solidFill>
                  <a:srgbClr val="6A6B6E"/>
                </a:solidFill>
              </a:rPr>
              <a:t>achosion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cynyddol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o’r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canlynol</a:t>
            </a:r>
            <a:r>
              <a:rPr lang="en-GB" dirty="0" smtClean="0">
                <a:solidFill>
                  <a:srgbClr val="6A6B6E"/>
                </a:solidFill>
              </a:rPr>
              <a:t>: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Archwilio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gwefannau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dirty="0" err="1" smtClean="0">
                <a:solidFill>
                  <a:srgbClr val="6A6B6E"/>
                </a:solidFill>
              </a:rPr>
              <a:t>fforymau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sgwrsio</a:t>
            </a:r>
            <a:r>
              <a:rPr lang="en-GB" b="1" dirty="0" smtClean="0">
                <a:solidFill>
                  <a:srgbClr val="6A6B6E"/>
                </a:solidFill>
              </a:rPr>
              <a:t> a </a:t>
            </a:r>
            <a:r>
              <a:rPr lang="en-GB" b="1" dirty="0" err="1" smtClean="0">
                <a:solidFill>
                  <a:srgbClr val="6A6B6E"/>
                </a:solidFill>
              </a:rPr>
              <a:t>llwyfannau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newydd</a:t>
            </a:r>
            <a:r>
              <a:rPr lang="en-GB" b="1" dirty="0" smtClean="0">
                <a:solidFill>
                  <a:srgbClr val="6A6B6E"/>
                </a:solidFill>
              </a:rPr>
              <a:t> ac </a:t>
            </a:r>
            <a:r>
              <a:rPr lang="en-GB" b="1" dirty="0" err="1" smtClean="0">
                <a:solidFill>
                  <a:srgbClr val="6A6B6E"/>
                </a:solidFill>
              </a:rPr>
              <a:t>anarferol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oherwydd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diflastod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rwystredigaeth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Ymuno</a:t>
            </a:r>
            <a:r>
              <a:rPr lang="en-GB" b="1" dirty="0" smtClean="0">
                <a:solidFill>
                  <a:srgbClr val="6A6B6E"/>
                </a:solidFill>
              </a:rPr>
              <a:t> â </a:t>
            </a:r>
            <a:r>
              <a:rPr lang="en-GB" b="1" dirty="0" err="1" smtClean="0">
                <a:solidFill>
                  <a:srgbClr val="6A6B6E"/>
                </a:solidFill>
              </a:rPr>
              <a:t>grwpiau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newydd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gyfrinachol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ystod</a:t>
            </a:r>
            <a:r>
              <a:rPr lang="en-GB" b="1" dirty="0" smtClean="0">
                <a:solidFill>
                  <a:srgbClr val="6A6B6E"/>
                </a:solidFill>
              </a:rPr>
              <a:t> y </a:t>
            </a:r>
            <a:r>
              <a:rPr lang="en-GB" b="1" dirty="0" err="1" smtClean="0">
                <a:solidFill>
                  <a:srgbClr val="6A6B6E"/>
                </a:solidFill>
              </a:rPr>
              <a:t>cyfnod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ynysu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Siarad</a:t>
            </a:r>
            <a:r>
              <a:rPr lang="en-GB" b="1" dirty="0" smtClean="0">
                <a:solidFill>
                  <a:srgbClr val="6A6B6E"/>
                </a:solidFill>
              </a:rPr>
              <a:t> â </a:t>
            </a:r>
            <a:r>
              <a:rPr lang="en-GB" b="1" dirty="0" err="1" smtClean="0">
                <a:solidFill>
                  <a:srgbClr val="6A6B6E"/>
                </a:solidFill>
              </a:rPr>
              <a:t>ffrindiau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newydd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fod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gyfrinachol</a:t>
            </a:r>
            <a:r>
              <a:rPr lang="en-GB" b="1" dirty="0" smtClean="0">
                <a:solidFill>
                  <a:srgbClr val="6A6B6E"/>
                </a:solidFill>
              </a:rPr>
              <a:t> am </a:t>
            </a:r>
            <a:r>
              <a:rPr lang="en-GB" b="1" dirty="0" err="1" smtClean="0">
                <a:solidFill>
                  <a:srgbClr val="6A6B6E"/>
                </a:solidFill>
              </a:rPr>
              <a:t>sgyrsiau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mewn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gemau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ar-lein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br>
              <a:rPr lang="en-GB" b="1" dirty="0" smtClean="0">
                <a:solidFill>
                  <a:srgbClr val="6A6B6E"/>
                </a:solidFill>
              </a:rPr>
            </a:br>
            <a:r>
              <a:rPr lang="en-GB" b="1" dirty="0" err="1" smtClean="0">
                <a:solidFill>
                  <a:srgbClr val="6A6B6E"/>
                </a:solidFill>
              </a:rPr>
              <a:t>ar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fforymau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Dyhead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cryf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chwilio</a:t>
            </a:r>
            <a:r>
              <a:rPr lang="en-GB" b="1" dirty="0" smtClean="0">
                <a:solidFill>
                  <a:srgbClr val="6A6B6E"/>
                </a:solidFill>
              </a:rPr>
              <a:t> am </a:t>
            </a:r>
            <a:r>
              <a:rPr lang="en-GB" b="1" dirty="0" err="1" smtClean="0">
                <a:solidFill>
                  <a:srgbClr val="6A6B6E"/>
                </a:solidFill>
              </a:rPr>
              <a:t>ystyr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dirty="0" err="1" smtClean="0">
                <a:solidFill>
                  <a:srgbClr val="6A6B6E"/>
                </a:solidFill>
              </a:rPr>
              <a:t>hunaniaeth</a:t>
            </a:r>
            <a:r>
              <a:rPr lang="en-GB" b="1" dirty="0" smtClean="0">
                <a:solidFill>
                  <a:srgbClr val="6A6B6E"/>
                </a:solidFill>
              </a:rPr>
              <a:t> a </a:t>
            </a:r>
            <a:r>
              <a:rPr lang="en-GB" b="1" dirty="0" err="1" smtClean="0">
                <a:solidFill>
                  <a:srgbClr val="6A6B6E"/>
                </a:solidFill>
              </a:rPr>
              <a:t>diben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newydd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pPr marL="2114550" lvl="4" indent="-285750" algn="just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Defnyddio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iaith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na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fyddech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disgwyl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iddynt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ei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gwybod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pPr marL="2114550" lvl="4" indent="-285750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Gwylio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dirty="0" err="1" smtClean="0">
                <a:solidFill>
                  <a:srgbClr val="6A6B6E"/>
                </a:solidFill>
              </a:rPr>
              <a:t>rhannu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greu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ffilmiau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ar-lein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sy’n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gysylltiedig</a:t>
            </a:r>
            <a:r>
              <a:rPr lang="en-GB" b="1" dirty="0" smtClean="0">
                <a:solidFill>
                  <a:srgbClr val="6A6B6E"/>
                </a:solidFill>
              </a:rPr>
              <a:t> â </a:t>
            </a:r>
            <a:r>
              <a:rPr lang="en-GB" b="1" dirty="0" err="1" smtClean="0">
                <a:solidFill>
                  <a:srgbClr val="6A6B6E"/>
                </a:solidFill>
              </a:rPr>
              <a:t>chasineb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crefyddol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br>
              <a:rPr lang="en-GB" b="1" dirty="0" smtClean="0">
                <a:solidFill>
                  <a:srgbClr val="6A6B6E"/>
                </a:solidFill>
              </a:rPr>
            </a:br>
            <a:r>
              <a:rPr lang="en-GB" b="1" dirty="0" err="1" smtClean="0">
                <a:solidFill>
                  <a:srgbClr val="6A6B6E"/>
                </a:solidFill>
              </a:rPr>
              <a:t>gwleidyddol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hiliol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  <a:r>
              <a:rPr lang="en-GB" dirty="0" smtClean="0">
                <a:solidFill>
                  <a:srgbClr val="6A6B6E"/>
                </a:solidFill>
              </a:rPr>
              <a:t> </a:t>
            </a:r>
          </a:p>
          <a:p>
            <a:r>
              <a:rPr lang="en-GB" dirty="0" smtClean="0">
                <a:solidFill>
                  <a:srgbClr val="6A6B6E"/>
                </a:solidFill>
              </a:rPr>
              <a:t>Gall </a:t>
            </a:r>
            <a:r>
              <a:rPr lang="en-GB" dirty="0" err="1" smtClean="0">
                <a:solidFill>
                  <a:srgbClr val="6A6B6E"/>
                </a:solidFill>
              </a:rPr>
              <a:t>radicaleiddwyr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dargedu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pobl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ifanc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drwy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anfon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ceisiadau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ffrind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atynt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wefannau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llwyfannau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poblogaidd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br>
              <a:rPr lang="en-GB" dirty="0" smtClean="0">
                <a:solidFill>
                  <a:srgbClr val="6A6B6E"/>
                </a:solidFill>
              </a:rPr>
            </a:b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weld </a:t>
            </a:r>
            <a:r>
              <a:rPr lang="en-GB" dirty="0" err="1" smtClean="0">
                <a:solidFill>
                  <a:srgbClr val="6A6B6E"/>
                </a:solidFill>
              </a:rPr>
              <a:t>pwy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sy’n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ymateb</a:t>
            </a:r>
            <a:r>
              <a:rPr lang="en-GB" dirty="0" smtClean="0">
                <a:solidFill>
                  <a:srgbClr val="6A6B6E"/>
                </a:solidFill>
              </a:rPr>
              <a:t>. Gallant </a:t>
            </a:r>
            <a:r>
              <a:rPr lang="en-GB" dirty="0" err="1" smtClean="0">
                <a:solidFill>
                  <a:srgbClr val="6A6B6E"/>
                </a:solidFill>
              </a:rPr>
              <a:t>ddechrau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sgwrs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mwyn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meithrin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cydberthynas</a:t>
            </a:r>
            <a:r>
              <a:rPr lang="en-GB" dirty="0" smtClean="0">
                <a:solidFill>
                  <a:srgbClr val="6A6B6E"/>
                </a:solidFill>
              </a:rPr>
              <a:t> â </a:t>
            </a:r>
            <a:r>
              <a:rPr lang="en-GB" dirty="0" err="1" smtClean="0">
                <a:solidFill>
                  <a:srgbClr val="6A6B6E"/>
                </a:solidFill>
              </a:rPr>
              <a:t>phlentyn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gofyn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iddo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br>
              <a:rPr lang="en-GB" dirty="0" smtClean="0">
                <a:solidFill>
                  <a:srgbClr val="6A6B6E"/>
                </a:solidFill>
              </a:rPr>
            </a:br>
            <a:r>
              <a:rPr lang="en-GB" dirty="0" err="1" smtClean="0">
                <a:solidFill>
                  <a:srgbClr val="6A6B6E"/>
                </a:solidFill>
              </a:rPr>
              <a:t>sgwrsio’n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breifat</a:t>
            </a:r>
            <a:r>
              <a:rPr lang="en-GB" dirty="0" smtClean="0">
                <a:solidFill>
                  <a:srgbClr val="6A6B6E"/>
                </a:solidFill>
              </a:rPr>
              <a:t>.</a:t>
            </a:r>
            <a:br>
              <a:rPr lang="en-GB" dirty="0" smtClean="0">
                <a:solidFill>
                  <a:srgbClr val="6A6B6E"/>
                </a:solidFill>
              </a:rPr>
            </a:b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aml</a:t>
            </a:r>
            <a:r>
              <a:rPr lang="en-GB" dirty="0" smtClean="0">
                <a:solidFill>
                  <a:srgbClr val="6A6B6E"/>
                </a:solidFill>
              </a:rPr>
              <a:t>, </a:t>
            </a:r>
            <a:r>
              <a:rPr lang="en-GB" dirty="0" err="1" smtClean="0">
                <a:solidFill>
                  <a:srgbClr val="6A6B6E"/>
                </a:solidFill>
              </a:rPr>
              <a:t>gofynnir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bobl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ifanc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barhau</a:t>
            </a:r>
            <a:r>
              <a:rPr lang="en-GB" dirty="0" smtClean="0">
                <a:solidFill>
                  <a:srgbClr val="6A6B6E"/>
                </a:solidFill>
              </a:rPr>
              <a:t> â </a:t>
            </a:r>
            <a:r>
              <a:rPr lang="en-GB" dirty="0" err="1" smtClean="0">
                <a:solidFill>
                  <a:srgbClr val="6A6B6E"/>
                </a:solidFill>
              </a:rPr>
              <a:t>thrafodaethau</a:t>
            </a:r>
            <a:r>
              <a:rPr lang="en-GB" dirty="0" smtClean="0">
                <a:solidFill>
                  <a:srgbClr val="6A6B6E"/>
                </a:solidFill>
              </a:rPr>
              <a:t>, </a:t>
            </a:r>
            <a:r>
              <a:rPr lang="en-GB" dirty="0" err="1" smtClean="0">
                <a:solidFill>
                  <a:srgbClr val="6A6B6E"/>
                </a:solidFill>
              </a:rPr>
              <a:t>nid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y </a:t>
            </a:r>
            <a:r>
              <a:rPr lang="en-GB" dirty="0" err="1" smtClean="0">
                <a:solidFill>
                  <a:srgbClr val="6A6B6E"/>
                </a:solidFill>
              </a:rPr>
              <a:t>cyfryngau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cymdeithasol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prif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ffrwd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ond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lwyfannau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br>
              <a:rPr lang="en-GB" dirty="0" smtClean="0">
                <a:solidFill>
                  <a:srgbClr val="6A6B6E"/>
                </a:solidFill>
              </a:rPr>
            </a:br>
            <a:r>
              <a:rPr lang="en-GB" dirty="0" smtClean="0">
                <a:solidFill>
                  <a:srgbClr val="6A6B6E"/>
                </a:solidFill>
              </a:rPr>
              <a:t>a </a:t>
            </a:r>
            <a:r>
              <a:rPr lang="en-GB" dirty="0" err="1" smtClean="0">
                <a:solidFill>
                  <a:srgbClr val="6A6B6E"/>
                </a:solidFill>
              </a:rPr>
              <a:t>fforymau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eraill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mwyn</a:t>
            </a:r>
            <a:r>
              <a:rPr lang="en-GB" dirty="0" smtClean="0">
                <a:solidFill>
                  <a:srgbClr val="6A6B6E"/>
                </a:solidFill>
              </a:rPr>
              <a:t>  </a:t>
            </a:r>
            <a:r>
              <a:rPr lang="en-GB" dirty="0" err="1" smtClean="0">
                <a:solidFill>
                  <a:srgbClr val="6A6B6E"/>
                </a:solidFill>
              </a:rPr>
              <a:t>gwneud</a:t>
            </a:r>
            <a:r>
              <a:rPr lang="en-GB" dirty="0" smtClean="0">
                <a:solidFill>
                  <a:srgbClr val="6A6B6E"/>
                </a:solidFill>
              </a:rPr>
              <a:t> y </a:t>
            </a:r>
            <a:r>
              <a:rPr lang="en-GB" dirty="0" err="1" smtClean="0">
                <a:solidFill>
                  <a:srgbClr val="6A6B6E"/>
                </a:solidFill>
              </a:rPr>
              <a:t>radicaleiddiwr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fwy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anhysbys</a:t>
            </a:r>
            <a:r>
              <a:rPr lang="en-GB" dirty="0" smtClean="0">
                <a:solidFill>
                  <a:srgbClr val="6A6B6E"/>
                </a:solidFill>
              </a:rPr>
              <a:t> a gall </a:t>
            </a:r>
            <a:r>
              <a:rPr lang="en-GB" dirty="0" err="1" smtClean="0">
                <a:solidFill>
                  <a:srgbClr val="6A6B6E"/>
                </a:solidFill>
              </a:rPr>
              <a:t>hyn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anoddach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i’w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fonitro</a:t>
            </a:r>
            <a:r>
              <a:rPr lang="en-GB" dirty="0" smtClean="0">
                <a:solidFill>
                  <a:srgbClr val="6A6B6E"/>
                </a:solidFill>
              </a:rPr>
              <a:t>.</a:t>
            </a:r>
            <a:endParaRPr lang="en-GB" dirty="0">
              <a:solidFill>
                <a:srgbClr val="6A6B6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6188" y="80683"/>
            <a:ext cx="8806834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Beth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yw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arwyddion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posibl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radicaleiddio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ar-lein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?</a:t>
            </a:r>
            <a:endParaRPr lang="en-GB" sz="3400" dirty="0">
              <a:solidFill>
                <a:schemeClr val="bg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2706" y="3138945"/>
            <a:ext cx="1362635" cy="145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98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188" y="1057835"/>
            <a:ext cx="1174376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>
                <a:solidFill>
                  <a:srgbClr val="6A6B6E"/>
                </a:solidFill>
              </a:rPr>
              <a:t>Mae’r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pethau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awgrymu</a:t>
            </a:r>
            <a:r>
              <a:rPr lang="en-GB" dirty="0" smtClean="0">
                <a:solidFill>
                  <a:srgbClr val="6A6B6E"/>
                </a:solidFill>
              </a:rPr>
              <a:t> y gall </a:t>
            </a:r>
            <a:r>
              <a:rPr lang="en-GB" dirty="0" err="1" smtClean="0">
                <a:solidFill>
                  <a:srgbClr val="6A6B6E"/>
                </a:solidFill>
              </a:rPr>
              <a:t>fod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angen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cymorth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y person </a:t>
            </a:r>
            <a:r>
              <a:rPr lang="en-GB" dirty="0" err="1" smtClean="0">
                <a:solidFill>
                  <a:srgbClr val="6A6B6E"/>
                </a:solidFill>
              </a:rPr>
              <a:t>ifanc</a:t>
            </a:r>
            <a:r>
              <a:rPr lang="en-GB" dirty="0" smtClean="0">
                <a:solidFill>
                  <a:srgbClr val="6A6B6E"/>
                </a:solidFill>
              </a:rPr>
              <a:t>, </a:t>
            </a:r>
            <a:r>
              <a:rPr lang="en-GB" dirty="0" err="1" smtClean="0">
                <a:solidFill>
                  <a:srgbClr val="6A6B6E"/>
                </a:solidFill>
              </a:rPr>
              <a:t>ond</a:t>
            </a:r>
            <a:r>
              <a:rPr lang="en-GB" dirty="0" smtClean="0">
                <a:solidFill>
                  <a:srgbClr val="6A6B6E"/>
                </a:solidFill>
              </a:rPr>
              <a:t> chi </a:t>
            </a:r>
            <a:r>
              <a:rPr lang="en-GB" dirty="0" err="1" smtClean="0">
                <a:solidFill>
                  <a:srgbClr val="6A6B6E"/>
                </a:solidFill>
              </a:rPr>
              <a:t>sy’n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adnabod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plentyn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orau</a:t>
            </a:r>
            <a:r>
              <a:rPr lang="en-GB" dirty="0" smtClean="0">
                <a:solidFill>
                  <a:srgbClr val="6A6B6E"/>
                </a:solidFill>
              </a:rPr>
              <a:t> ac </a:t>
            </a:r>
            <a:r>
              <a:rPr lang="en-GB" dirty="0" err="1" smtClean="0">
                <a:solidFill>
                  <a:srgbClr val="6A6B6E"/>
                </a:solidFill>
              </a:rPr>
              <a:t>rydym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cynghori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siarad</a:t>
            </a:r>
            <a:r>
              <a:rPr lang="en-GB" dirty="0" smtClean="0">
                <a:solidFill>
                  <a:srgbClr val="6A6B6E"/>
                </a:solidFill>
              </a:rPr>
              <a:t> ag </a:t>
            </a:r>
            <a:r>
              <a:rPr lang="en-GB" dirty="0" err="1" smtClean="0">
                <a:solidFill>
                  <a:srgbClr val="6A6B6E"/>
                </a:solidFill>
              </a:rPr>
              <a:t>ef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y </a:t>
            </a:r>
            <a:r>
              <a:rPr lang="en-GB" dirty="0" err="1" smtClean="0">
                <a:solidFill>
                  <a:srgbClr val="6A6B6E"/>
                </a:solidFill>
              </a:rPr>
              <a:t>lle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cyntaf</a:t>
            </a:r>
            <a:r>
              <a:rPr lang="en-GB" dirty="0" smtClean="0">
                <a:solidFill>
                  <a:srgbClr val="6A6B6E"/>
                </a:solidFill>
              </a:rPr>
              <a:t>.</a:t>
            </a:r>
            <a:endParaRPr lang="en-GB" dirty="0">
              <a:solidFill>
                <a:srgbClr val="6A6B6E"/>
              </a:solidFill>
            </a:endParaRPr>
          </a:p>
          <a:p>
            <a:r>
              <a:rPr lang="en-GB" dirty="0" err="1" smtClean="0">
                <a:solidFill>
                  <a:srgbClr val="6A6B6E"/>
                </a:solidFill>
              </a:rPr>
              <a:t>Dylech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ddechrau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smtClean="0">
                <a:solidFill>
                  <a:srgbClr val="6A6B6E"/>
                </a:solidFill>
              </a:rPr>
              <a:t>sgwrs </a:t>
            </a:r>
            <a:r>
              <a:rPr lang="en-GB" dirty="0" smtClean="0">
                <a:solidFill>
                  <a:srgbClr val="6A6B6E"/>
                </a:solidFill>
              </a:rPr>
              <a:t>a </a:t>
            </a:r>
            <a:r>
              <a:rPr lang="en-GB" dirty="0" err="1" smtClean="0">
                <a:solidFill>
                  <a:srgbClr val="6A6B6E"/>
                </a:solidFill>
              </a:rPr>
              <a:t>gofyn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cwestiynau</a:t>
            </a:r>
            <a:r>
              <a:rPr lang="en-GB" dirty="0" smtClean="0">
                <a:solidFill>
                  <a:srgbClr val="6A6B6E"/>
                </a:solidFill>
              </a:rPr>
              <a:t> am </a:t>
            </a:r>
            <a:r>
              <a:rPr lang="en-GB" dirty="0" err="1" smtClean="0">
                <a:solidFill>
                  <a:srgbClr val="6A6B6E"/>
                </a:solidFill>
              </a:rPr>
              <a:t>beth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mae’n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wylio</a:t>
            </a:r>
            <a:r>
              <a:rPr lang="en-GB" dirty="0" smtClean="0">
                <a:solidFill>
                  <a:srgbClr val="6A6B6E"/>
                </a:solidFill>
              </a:rPr>
              <a:t>, â </a:t>
            </a:r>
            <a:r>
              <a:rPr lang="en-GB" dirty="0" err="1" smtClean="0">
                <a:solidFill>
                  <a:srgbClr val="6A6B6E"/>
                </a:solidFill>
              </a:rPr>
              <a:t>phwy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mae’n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siarad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sut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mae’n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teimlo</a:t>
            </a:r>
            <a:r>
              <a:rPr lang="en-GB" dirty="0" smtClean="0">
                <a:solidFill>
                  <a:srgbClr val="6A6B6E"/>
                </a:solidFill>
              </a:rPr>
              <a:t>. Gall </a:t>
            </a:r>
            <a:r>
              <a:rPr lang="en-GB" dirty="0" err="1" smtClean="0">
                <a:solidFill>
                  <a:srgbClr val="6A6B6E"/>
                </a:solidFill>
              </a:rPr>
              <a:t>hyn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deimlo’n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anodd</a:t>
            </a:r>
            <a:r>
              <a:rPr lang="en-GB" dirty="0" smtClean="0">
                <a:solidFill>
                  <a:srgbClr val="6A6B6E"/>
                </a:solidFill>
              </a:rPr>
              <a:t>, </a:t>
            </a:r>
            <a:r>
              <a:rPr lang="en-GB" dirty="0" err="1" smtClean="0">
                <a:solidFill>
                  <a:srgbClr val="6A6B6E"/>
                </a:solidFill>
              </a:rPr>
              <a:t>ond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dyma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rai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awgrymiadau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i’ch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helpu</a:t>
            </a:r>
            <a:r>
              <a:rPr lang="en-GB" dirty="0" smtClean="0">
                <a:solidFill>
                  <a:srgbClr val="6A6B6E"/>
                </a:solidFill>
              </a:rPr>
              <a:t> chi:</a:t>
            </a:r>
            <a:endParaRPr lang="en-GB" dirty="0">
              <a:solidFill>
                <a:srgbClr val="6A6B6E"/>
              </a:solidFill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Gwrandewch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ofalus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ar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ei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ofnau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a’i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bryderon</a:t>
            </a:r>
            <a:r>
              <a:rPr lang="en-GB" b="1" dirty="0" smtClean="0">
                <a:solidFill>
                  <a:srgbClr val="6A6B6E"/>
                </a:solidFill>
              </a:rPr>
              <a:t>. Mae </a:t>
            </a:r>
            <a:r>
              <a:rPr lang="en-GB" b="1" dirty="0" err="1" smtClean="0">
                <a:solidFill>
                  <a:srgbClr val="6A6B6E"/>
                </a:solidFill>
              </a:rPr>
              <a:t>rhai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awgrymiadau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defnyddiol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2"/>
              </a:rPr>
              <a:t>yma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  <a:endParaRPr lang="en-GB" b="1" dirty="0">
              <a:solidFill>
                <a:srgbClr val="6A6B6E"/>
              </a:solidFill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Ceisiwch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osgoi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esboniadau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cymhleth</a:t>
            </a:r>
            <a:r>
              <a:rPr lang="en-GB" b="1" dirty="0" smtClean="0">
                <a:solidFill>
                  <a:srgbClr val="6A6B6E"/>
                </a:solidFill>
              </a:rPr>
              <a:t> a </a:t>
            </a:r>
            <a:r>
              <a:rPr lang="en-GB" b="1" dirty="0" err="1" smtClean="0">
                <a:solidFill>
                  <a:srgbClr val="6A6B6E"/>
                </a:solidFill>
              </a:rPr>
              <a:t>phryderus</a:t>
            </a:r>
            <a:r>
              <a:rPr lang="en-GB" b="1" dirty="0" smtClean="0">
                <a:solidFill>
                  <a:srgbClr val="6A6B6E"/>
                </a:solidFill>
              </a:rPr>
              <a:t> a </a:t>
            </a:r>
            <a:r>
              <a:rPr lang="en-GB" b="1" dirty="0" err="1" smtClean="0">
                <a:solidFill>
                  <a:srgbClr val="6A6B6E"/>
                </a:solidFill>
              </a:rPr>
              <a:t>allai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fod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frawychus</a:t>
            </a:r>
            <a:r>
              <a:rPr lang="en-GB" b="1" dirty="0" smtClean="0">
                <a:solidFill>
                  <a:srgbClr val="6A6B6E"/>
                </a:solidFill>
              </a:rPr>
              <a:t> ac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ddryslyd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6A6B6E"/>
                </a:solidFill>
              </a:rPr>
              <a:t>Mae </a:t>
            </a:r>
            <a:r>
              <a:rPr lang="en-GB" b="1" dirty="0" err="1" smtClean="0">
                <a:solidFill>
                  <a:srgbClr val="6A6B6E"/>
                </a:solidFill>
              </a:rPr>
              <a:t>cyngor</a:t>
            </a:r>
            <a:r>
              <a:rPr lang="en-GB" b="1" dirty="0" smtClean="0">
                <a:solidFill>
                  <a:srgbClr val="6A6B6E"/>
                </a:solidFill>
              </a:rPr>
              <a:t> a </a:t>
            </a:r>
            <a:r>
              <a:rPr lang="en-GB" b="1" dirty="0" err="1" smtClean="0">
                <a:solidFill>
                  <a:srgbClr val="6A6B6E"/>
                </a:solidFill>
              </a:rPr>
              <a:t>chymorth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i’w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helpu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3" tooltip="Worries about the world"/>
              </a:rPr>
              <a:t>ddeall</a:t>
            </a:r>
            <a:r>
              <a:rPr lang="en-GB" b="1" u="sng" dirty="0" smtClean="0">
                <a:solidFill>
                  <a:srgbClr val="6A6B6E"/>
                </a:solidFill>
                <a:hlinkClick r:id="rId3" tooltip="Worries about the world"/>
              </a:rPr>
              <a:t> y </a:t>
            </a:r>
            <a:r>
              <a:rPr lang="en-GB" b="1" u="sng" dirty="0" err="1" smtClean="0">
                <a:solidFill>
                  <a:srgbClr val="6A6B6E"/>
                </a:solidFill>
                <a:hlinkClick r:id="rId3" tooltip="Worries about the world"/>
              </a:rPr>
              <a:t>Coronafeirws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  <a:endParaRPr lang="en-GB" b="1" dirty="0">
              <a:solidFill>
                <a:srgbClr val="6A6B6E"/>
              </a:solidFill>
            </a:endParaRPr>
          </a:p>
          <a:p>
            <a:pPr marL="1657350" lvl="3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Os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yw’r</a:t>
            </a:r>
            <a:r>
              <a:rPr lang="en-GB" b="1" dirty="0" smtClean="0">
                <a:solidFill>
                  <a:srgbClr val="6A6B6E"/>
                </a:solidFill>
              </a:rPr>
              <a:t> person </a:t>
            </a:r>
            <a:r>
              <a:rPr lang="en-GB" b="1" dirty="0" err="1" smtClean="0">
                <a:solidFill>
                  <a:srgbClr val="6A6B6E"/>
                </a:solidFill>
              </a:rPr>
              <a:t>ifanc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cael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trafferth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ymdopi</a:t>
            </a:r>
            <a:r>
              <a:rPr lang="en-GB" b="1" dirty="0" smtClean="0">
                <a:solidFill>
                  <a:srgbClr val="6A6B6E"/>
                </a:solidFill>
              </a:rPr>
              <a:t> â </a:t>
            </a:r>
            <a:r>
              <a:rPr lang="en-GB" b="1" dirty="0" err="1" smtClean="0">
                <a:solidFill>
                  <a:srgbClr val="6A6B6E"/>
                </a:solidFill>
              </a:rPr>
              <a:t>phrofedigaeth</a:t>
            </a:r>
            <a:r>
              <a:rPr lang="en-GB" b="1" dirty="0" smtClean="0">
                <a:solidFill>
                  <a:srgbClr val="6A6B6E"/>
                </a:solidFill>
              </a:rPr>
              <a:t> a </a:t>
            </a:r>
            <a:r>
              <a:rPr lang="en-GB" b="1" dirty="0" err="1" smtClean="0">
                <a:solidFill>
                  <a:srgbClr val="6A6B6E"/>
                </a:solidFill>
              </a:rPr>
              <a:t>galar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dirty="0" err="1" smtClean="0">
                <a:solidFill>
                  <a:srgbClr val="6A6B6E"/>
                </a:solidFill>
              </a:rPr>
              <a:t>gellir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dod</a:t>
            </a:r>
            <a:r>
              <a:rPr lang="en-GB" b="1" dirty="0" smtClean="0">
                <a:solidFill>
                  <a:srgbClr val="6A6B6E"/>
                </a:solidFill>
              </a:rPr>
              <a:t> o </a:t>
            </a:r>
            <a:r>
              <a:rPr lang="en-GB" b="1" dirty="0" err="1" smtClean="0">
                <a:solidFill>
                  <a:srgbClr val="6A6B6E"/>
                </a:solidFill>
              </a:rPr>
              <a:t>hyd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gyngor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4"/>
              </a:rPr>
              <a:t>yma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  <a:endParaRPr lang="en-GB" b="1" dirty="0">
              <a:solidFill>
                <a:srgbClr val="6A6B6E"/>
              </a:solidFill>
            </a:endParaRPr>
          </a:p>
          <a:p>
            <a:r>
              <a:rPr lang="en-GB" dirty="0">
                <a:solidFill>
                  <a:srgbClr val="6A6B6E"/>
                </a:solidFill>
              </a:rPr>
              <a:t> </a:t>
            </a:r>
            <a:endParaRPr lang="en-GB" dirty="0" smtClean="0">
              <a:solidFill>
                <a:srgbClr val="6A6B6E"/>
              </a:solidFill>
            </a:endParaRPr>
          </a:p>
          <a:p>
            <a:r>
              <a:rPr lang="en-GB" dirty="0" err="1" smtClean="0">
                <a:solidFill>
                  <a:srgbClr val="6A6B6E"/>
                </a:solidFill>
              </a:rPr>
              <a:t>Gallwch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gael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rhagor</a:t>
            </a:r>
            <a:r>
              <a:rPr lang="en-GB" dirty="0" smtClean="0">
                <a:solidFill>
                  <a:srgbClr val="6A6B6E"/>
                </a:solidFill>
              </a:rPr>
              <a:t> o </a:t>
            </a:r>
            <a:r>
              <a:rPr lang="en-GB" dirty="0" err="1" smtClean="0">
                <a:solidFill>
                  <a:srgbClr val="6A6B6E"/>
                </a:solidFill>
              </a:rPr>
              <a:t>wybodaeth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o’r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gwefannau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canlynol</a:t>
            </a:r>
            <a:r>
              <a:rPr lang="en-GB" dirty="0" smtClean="0">
                <a:solidFill>
                  <a:srgbClr val="6A6B6E"/>
                </a:solidFill>
              </a:rPr>
              <a:t>. </a:t>
            </a:r>
            <a:r>
              <a:rPr lang="en-GB" dirty="0" err="1" smtClean="0">
                <a:solidFill>
                  <a:srgbClr val="6A6B6E"/>
                </a:solidFill>
              </a:rPr>
              <a:t>Bydd</a:t>
            </a:r>
            <a:r>
              <a:rPr lang="en-GB" dirty="0" smtClean="0">
                <a:solidFill>
                  <a:srgbClr val="6A6B6E"/>
                </a:solidFill>
              </a:rPr>
              <a:t> y </a:t>
            </a:r>
            <a:r>
              <a:rPr lang="en-GB" dirty="0" err="1" smtClean="0">
                <a:solidFill>
                  <a:srgbClr val="6A6B6E"/>
                </a:solidFill>
              </a:rPr>
              <a:t>rhain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helpu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ddeall</a:t>
            </a:r>
            <a:r>
              <a:rPr lang="en-GB" dirty="0" smtClean="0">
                <a:solidFill>
                  <a:srgbClr val="6A6B6E"/>
                </a:solidFill>
              </a:rPr>
              <a:t> pam </a:t>
            </a:r>
            <a:r>
              <a:rPr lang="en-GB" dirty="0" err="1" smtClean="0">
                <a:solidFill>
                  <a:srgbClr val="6A6B6E"/>
                </a:solidFill>
              </a:rPr>
              <a:t>mae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angen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mwy</a:t>
            </a:r>
            <a:r>
              <a:rPr lang="en-GB" dirty="0" smtClean="0">
                <a:solidFill>
                  <a:srgbClr val="6A6B6E"/>
                </a:solidFill>
              </a:rPr>
              <a:t> o </a:t>
            </a:r>
            <a:r>
              <a:rPr lang="en-GB" dirty="0" err="1" smtClean="0">
                <a:solidFill>
                  <a:srgbClr val="6A6B6E"/>
                </a:solidFill>
              </a:rPr>
              <a:t>gymorth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bobl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weithiau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os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ydynt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wedi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cael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radicaleiddio</a:t>
            </a:r>
            <a:r>
              <a:rPr lang="en-GB" dirty="0" smtClean="0">
                <a:solidFill>
                  <a:srgbClr val="6A6B6E"/>
                </a:solidFill>
              </a:rPr>
              <a:t>, </a:t>
            </a:r>
            <a:r>
              <a:rPr lang="en-GB" dirty="0" err="1" smtClean="0">
                <a:solidFill>
                  <a:srgbClr val="6A6B6E"/>
                </a:solidFill>
              </a:rPr>
              <a:t>beth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sydd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gael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sut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gael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gafel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arno</a:t>
            </a:r>
            <a:r>
              <a:rPr lang="en-GB" dirty="0" smtClean="0">
                <a:solidFill>
                  <a:srgbClr val="6A6B6E"/>
                </a:solidFill>
              </a:rPr>
              <a:t>.</a:t>
            </a:r>
            <a:endParaRPr lang="en-GB" dirty="0">
              <a:solidFill>
                <a:srgbClr val="6A6B6E"/>
              </a:solidFill>
            </a:endParaRPr>
          </a:p>
          <a:p>
            <a:r>
              <a:rPr lang="en-GB" dirty="0">
                <a:solidFill>
                  <a:srgbClr val="6A6B6E"/>
                </a:solidFill>
              </a:rPr>
              <a:t> </a:t>
            </a:r>
          </a:p>
        </p:txBody>
      </p:sp>
      <p:sp>
        <p:nvSpPr>
          <p:cNvPr id="5" name="Rectangle 4"/>
          <p:cNvSpPr/>
          <p:nvPr/>
        </p:nvSpPr>
        <p:spPr>
          <a:xfrm>
            <a:off x="206188" y="80683"/>
            <a:ext cx="4575291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Beth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gallwch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ei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wneud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…</a:t>
            </a:r>
            <a:endParaRPr lang="en-GB" sz="3400" dirty="0">
              <a:solidFill>
                <a:schemeClr val="bg1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6188" y="2215580"/>
            <a:ext cx="1362635" cy="1455294"/>
          </a:xfrm>
          <a:prstGeom prst="rect">
            <a:avLst/>
          </a:prstGeom>
        </p:spPr>
      </p:pic>
      <p:pic>
        <p:nvPicPr>
          <p:cNvPr id="12" name="Picture 11">
            <a:hlinkClick r:id="rId6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38" y="4930967"/>
            <a:ext cx="1503618" cy="369042"/>
          </a:xfrm>
          <a:prstGeom prst="rect">
            <a:avLst/>
          </a:prstGeom>
        </p:spPr>
      </p:pic>
      <p:pic>
        <p:nvPicPr>
          <p:cNvPr id="13" name="Picture 12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400" y="4743223"/>
            <a:ext cx="1177048" cy="1177048"/>
          </a:xfrm>
          <a:prstGeom prst="rect">
            <a:avLst/>
          </a:prstGeom>
        </p:spPr>
      </p:pic>
      <p:pic>
        <p:nvPicPr>
          <p:cNvPr id="14" name="Picture 13">
            <a:hlinkClick r:id="rId10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282" y="4710768"/>
            <a:ext cx="1942811" cy="853093"/>
          </a:xfrm>
          <a:prstGeom prst="rect">
            <a:avLst/>
          </a:prstGeom>
        </p:spPr>
      </p:pic>
      <p:pic>
        <p:nvPicPr>
          <p:cNvPr id="16" name="Picture 15">
            <a:hlinkClick r:id="rId12"/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6049" y="4532191"/>
            <a:ext cx="1643903" cy="1302584"/>
          </a:xfrm>
          <a:prstGeom prst="rect">
            <a:avLst/>
          </a:prstGeom>
        </p:spPr>
      </p:pic>
      <p:pic>
        <p:nvPicPr>
          <p:cNvPr id="17" name="Picture 16">
            <a:hlinkClick r:id="rId14"/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7078" y="5937648"/>
            <a:ext cx="3258951" cy="622568"/>
          </a:xfrm>
          <a:prstGeom prst="rect">
            <a:avLst/>
          </a:prstGeom>
        </p:spPr>
      </p:pic>
      <p:pic>
        <p:nvPicPr>
          <p:cNvPr id="18" name="Picture 17">
            <a:hlinkClick r:id="rId16"/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29" b="9018"/>
          <a:stretch/>
        </p:blipFill>
        <p:spPr>
          <a:xfrm>
            <a:off x="4973323" y="4762220"/>
            <a:ext cx="1627633" cy="762000"/>
          </a:xfrm>
          <a:prstGeom prst="rect">
            <a:avLst/>
          </a:prstGeom>
        </p:spPr>
      </p:pic>
      <p:pic>
        <p:nvPicPr>
          <p:cNvPr id="21" name="Picture 20">
            <a:hlinkClick r:id="rId18"/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3752" y="5846561"/>
            <a:ext cx="2670279" cy="804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134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6188" y="1057835"/>
            <a:ext cx="11743764" cy="5770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3"/>
            <a:r>
              <a:rPr lang="en-GB" dirty="0" smtClean="0">
                <a:solidFill>
                  <a:srgbClr val="6A6B6E"/>
                </a:solidFill>
              </a:rPr>
              <a:t>I </a:t>
            </a:r>
            <a:r>
              <a:rPr lang="en-GB" dirty="0" err="1" smtClean="0">
                <a:solidFill>
                  <a:srgbClr val="6A6B6E"/>
                </a:solidFill>
              </a:rPr>
              <a:t>ddechrau</a:t>
            </a:r>
            <a:r>
              <a:rPr lang="en-GB" dirty="0" smtClean="0">
                <a:solidFill>
                  <a:srgbClr val="6A6B6E"/>
                </a:solidFill>
              </a:rPr>
              <a:t>, </a:t>
            </a:r>
            <a:r>
              <a:rPr lang="en-GB" dirty="0" err="1" smtClean="0">
                <a:solidFill>
                  <a:srgbClr val="6A6B6E"/>
                </a:solidFill>
              </a:rPr>
              <a:t>byddem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cynghori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siarad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â’r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b="1" dirty="0" err="1">
                <a:solidFill>
                  <a:srgbClr val="6A6B6E"/>
                </a:solidFill>
              </a:rPr>
              <a:t>Uwch</a:t>
            </a:r>
            <a:r>
              <a:rPr lang="en-GB" b="1" dirty="0">
                <a:solidFill>
                  <a:srgbClr val="6A6B6E"/>
                </a:solidFill>
              </a:rPr>
              <a:t> </a:t>
            </a:r>
            <a:r>
              <a:rPr lang="en-GB" b="1" dirty="0" err="1">
                <a:solidFill>
                  <a:srgbClr val="6A6B6E"/>
                </a:solidFill>
              </a:rPr>
              <a:t>Berson</a:t>
            </a:r>
            <a:r>
              <a:rPr lang="en-GB" b="1" dirty="0">
                <a:solidFill>
                  <a:srgbClr val="6A6B6E"/>
                </a:solidFill>
              </a:rPr>
              <a:t> </a:t>
            </a:r>
            <a:r>
              <a:rPr lang="en-GB" b="1" dirty="0" err="1">
                <a:solidFill>
                  <a:srgbClr val="6A6B6E"/>
                </a:solidFill>
              </a:rPr>
              <a:t>Dynodedig</a:t>
            </a:r>
            <a:r>
              <a:rPr lang="en-GB" b="1" dirty="0">
                <a:solidFill>
                  <a:srgbClr val="6A6B6E"/>
                </a:solidFill>
              </a:rPr>
              <a:t> </a:t>
            </a:r>
            <a:r>
              <a:rPr lang="en-GB" b="1" smtClean="0">
                <a:solidFill>
                  <a:srgbClr val="6A6B6E"/>
                </a:solidFill>
              </a:rPr>
              <a:t>(DSP) </a:t>
            </a:r>
            <a:r>
              <a:rPr lang="en-GB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ysgol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goleg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plentyn</a:t>
            </a:r>
            <a:r>
              <a:rPr lang="en-GB" dirty="0" smtClean="0">
                <a:solidFill>
                  <a:srgbClr val="6A6B6E"/>
                </a:solidFill>
              </a:rPr>
              <a:t>. </a:t>
            </a:r>
            <a:br>
              <a:rPr lang="en-GB" dirty="0" smtClean="0">
                <a:solidFill>
                  <a:srgbClr val="6A6B6E"/>
                </a:solidFill>
              </a:rPr>
            </a:br>
            <a:r>
              <a:rPr lang="en-GB" dirty="0" err="1" smtClean="0">
                <a:solidFill>
                  <a:srgbClr val="6A6B6E"/>
                </a:solidFill>
              </a:rPr>
              <a:t>Bydd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yr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unigolyn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hwn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adnabod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plentyn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bydd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wedi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cael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hyfforddiant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ychwanegol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wybod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sut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adnabod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ymddygiad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sy’n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peri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pryder</a:t>
            </a:r>
            <a:r>
              <a:rPr lang="en-GB" dirty="0" smtClean="0">
                <a:solidFill>
                  <a:srgbClr val="6A6B6E"/>
                </a:solidFill>
              </a:rPr>
              <a:t>. Gall </a:t>
            </a:r>
            <a:r>
              <a:rPr lang="en-GB" dirty="0" err="1" smtClean="0">
                <a:solidFill>
                  <a:srgbClr val="6A6B6E"/>
                </a:solidFill>
              </a:rPr>
              <a:t>drafod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pryderon</a:t>
            </a:r>
            <a:r>
              <a:rPr lang="en-GB" dirty="0" smtClean="0">
                <a:solidFill>
                  <a:srgbClr val="6A6B6E"/>
                </a:solidFill>
              </a:rPr>
              <a:t> â chi, </a:t>
            </a:r>
            <a:r>
              <a:rPr lang="en-GB" dirty="0" err="1" smtClean="0">
                <a:solidFill>
                  <a:srgbClr val="6A6B6E"/>
                </a:solidFill>
              </a:rPr>
              <a:t>rhoi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cyngor</a:t>
            </a:r>
            <a:r>
              <a:rPr lang="en-GB" dirty="0" smtClean="0">
                <a:solidFill>
                  <a:srgbClr val="6A6B6E"/>
                </a:solidFill>
              </a:rPr>
              <a:t> a </a:t>
            </a:r>
            <a:r>
              <a:rPr lang="en-GB" dirty="0" err="1" smtClean="0">
                <a:solidFill>
                  <a:srgbClr val="6A6B6E"/>
                </a:solidFill>
              </a:rPr>
              <a:t>cheisio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cymorth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ychwanegol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os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bydd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angen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arnoch</a:t>
            </a:r>
            <a:r>
              <a:rPr lang="en-GB" dirty="0" smtClean="0">
                <a:solidFill>
                  <a:srgbClr val="6A6B6E"/>
                </a:solidFill>
              </a:rPr>
              <a:t>.</a:t>
            </a:r>
          </a:p>
          <a:p>
            <a:endParaRPr lang="en-GB" dirty="0" smtClean="0">
              <a:solidFill>
                <a:srgbClr val="6A6B6E"/>
              </a:solidFill>
            </a:endParaRPr>
          </a:p>
          <a:p>
            <a:endParaRPr lang="en-GB" dirty="0">
              <a:solidFill>
                <a:srgbClr val="6A6B6E"/>
              </a:solidFill>
            </a:endParaRPr>
          </a:p>
          <a:p>
            <a:r>
              <a:rPr lang="en-GB" dirty="0" err="1" smtClean="0">
                <a:solidFill>
                  <a:srgbClr val="6A6B6E"/>
                </a:solidFill>
              </a:rPr>
              <a:t>Os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byddai’n</a:t>
            </a:r>
            <a:r>
              <a:rPr lang="en-GB" dirty="0" smtClean="0">
                <a:solidFill>
                  <a:srgbClr val="6A6B6E"/>
                </a:solidFill>
              </a:rPr>
              <a:t> well </a:t>
            </a:r>
            <a:r>
              <a:rPr lang="en-GB" dirty="0" err="1" smtClean="0">
                <a:solidFill>
                  <a:srgbClr val="6A6B6E"/>
                </a:solidFill>
              </a:rPr>
              <a:t>gennych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siarad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ar-lein</a:t>
            </a:r>
            <a:r>
              <a:rPr lang="en-GB" dirty="0" smtClean="0">
                <a:solidFill>
                  <a:srgbClr val="6A6B6E"/>
                </a:solidFill>
              </a:rPr>
              <a:t>, gall y </a:t>
            </a:r>
            <a:r>
              <a:rPr lang="en-GB" dirty="0" err="1" smtClean="0">
                <a:solidFill>
                  <a:srgbClr val="6A6B6E"/>
                </a:solidFill>
              </a:rPr>
              <a:t>gwefannau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hyn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helpu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i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rannu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eich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pryderon</a:t>
            </a:r>
            <a:r>
              <a:rPr lang="en-GB" dirty="0" smtClean="0">
                <a:solidFill>
                  <a:srgbClr val="6A6B6E"/>
                </a:solidFill>
              </a:rPr>
              <a:t> </a:t>
            </a:r>
            <a:r>
              <a:rPr lang="en-GB" dirty="0" err="1" smtClean="0">
                <a:solidFill>
                  <a:srgbClr val="6A6B6E"/>
                </a:solidFill>
              </a:rPr>
              <a:t>gwahanol</a:t>
            </a:r>
            <a:r>
              <a:rPr lang="en-GB" dirty="0" smtClean="0">
                <a:solidFill>
                  <a:srgbClr val="6A6B6E"/>
                </a:solidFill>
              </a:rPr>
              <a:t>:</a:t>
            </a:r>
          </a:p>
          <a:p>
            <a:endParaRPr lang="en-GB" dirty="0">
              <a:solidFill>
                <a:srgbClr val="6A6B6E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Os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ydych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byw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yng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Nghymru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u="sng" dirty="0" err="1" smtClean="0">
                <a:solidFill>
                  <a:srgbClr val="6A6B6E"/>
                </a:solidFill>
                <a:hlinkClick r:id="rId2"/>
              </a:rPr>
              <a:t>rhannwch</a:t>
            </a:r>
            <a:r>
              <a:rPr lang="en-GB" b="1" u="sng" dirty="0" smtClean="0">
                <a:solidFill>
                  <a:srgbClr val="6A6B6E"/>
                </a:solidFill>
                <a:hlinkClick r:id="rId2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2"/>
              </a:rPr>
              <a:t>eich</a:t>
            </a:r>
            <a:r>
              <a:rPr lang="en-GB" b="1" u="sng" dirty="0" smtClean="0">
                <a:solidFill>
                  <a:srgbClr val="6A6B6E"/>
                </a:solidFill>
                <a:hlinkClick r:id="rId2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2"/>
              </a:rPr>
              <a:t>pryderon</a:t>
            </a:r>
            <a:r>
              <a:rPr lang="en-GB" b="1" u="sng" dirty="0" smtClean="0">
                <a:solidFill>
                  <a:srgbClr val="6A6B6E"/>
                </a:solidFill>
                <a:hlinkClick r:id="rId2"/>
              </a:rPr>
              <a:t> am </a:t>
            </a:r>
            <a:r>
              <a:rPr lang="en-GB" b="1" u="sng" dirty="0" err="1" smtClean="0">
                <a:solidFill>
                  <a:srgbClr val="6A6B6E"/>
                </a:solidFill>
                <a:hlinkClick r:id="rId2"/>
              </a:rPr>
              <a:t>radicaleiddio</a:t>
            </a:r>
            <a:r>
              <a:rPr lang="en-GB" b="1" u="sng" dirty="0" smtClean="0">
                <a:solidFill>
                  <a:srgbClr val="6A6B6E"/>
                </a:solidFill>
                <a:hlinkClick r:id="rId2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2"/>
              </a:rPr>
              <a:t>yma</a:t>
            </a:r>
            <a:endParaRPr lang="en-GB" b="1" dirty="0">
              <a:solidFill>
                <a:srgbClr val="6A6B6E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Os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ydych</a:t>
            </a:r>
            <a:r>
              <a:rPr lang="en-GB" b="1" dirty="0" smtClean="0">
                <a:solidFill>
                  <a:srgbClr val="6A6B6E"/>
                </a:solidFill>
              </a:rPr>
              <a:t> am </a:t>
            </a:r>
            <a:r>
              <a:rPr lang="en-GB" b="1" dirty="0" err="1" smtClean="0">
                <a:solidFill>
                  <a:srgbClr val="6A6B6E"/>
                </a:solidFill>
              </a:rPr>
              <a:t>roi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gwybod</a:t>
            </a:r>
            <a:r>
              <a:rPr lang="en-GB" b="1" dirty="0" smtClean="0">
                <a:solidFill>
                  <a:srgbClr val="6A6B6E"/>
                </a:solidFill>
              </a:rPr>
              <a:t> am </a:t>
            </a:r>
            <a:r>
              <a:rPr lang="en-GB" b="1" dirty="0" err="1" smtClean="0">
                <a:solidFill>
                  <a:srgbClr val="6A6B6E"/>
                </a:solidFill>
              </a:rPr>
              <a:t>unrhyw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3"/>
              </a:rPr>
              <a:t>bryderon</a:t>
            </a:r>
            <a:r>
              <a:rPr lang="en-GB" b="1" u="sng" dirty="0" smtClean="0">
                <a:solidFill>
                  <a:srgbClr val="6A6B6E"/>
                </a:solidFill>
                <a:hlinkClick r:id="rId3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3"/>
              </a:rPr>
              <a:t>terfysgaeth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amheus</a:t>
            </a:r>
            <a:endParaRPr lang="en-GB" b="1" dirty="0">
              <a:solidFill>
                <a:srgbClr val="6A6B6E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Os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oes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angen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</a:t>
            </a:r>
            <a:r>
              <a:rPr lang="en-GB" b="1" dirty="0" smtClean="0">
                <a:solidFill>
                  <a:srgbClr val="6A6B6E"/>
                </a:solidFill>
              </a:rPr>
              <a:t> chi </a:t>
            </a:r>
            <a:r>
              <a:rPr lang="en-GB" b="1" dirty="0" err="1" smtClean="0">
                <a:solidFill>
                  <a:srgbClr val="6A6B6E"/>
                </a:solidFill>
              </a:rPr>
              <a:t>roi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gwybod</a:t>
            </a:r>
            <a:r>
              <a:rPr lang="en-GB" b="1" dirty="0" smtClean="0">
                <a:solidFill>
                  <a:srgbClr val="6A6B6E"/>
                </a:solidFill>
              </a:rPr>
              <a:t> am </a:t>
            </a:r>
            <a:r>
              <a:rPr lang="en-GB" b="1" u="sng" dirty="0" err="1" smtClean="0">
                <a:solidFill>
                  <a:srgbClr val="6A6B6E"/>
                </a:solidFill>
                <a:hlinkClick r:id="rId4"/>
              </a:rPr>
              <a:t>drosedd</a:t>
            </a:r>
            <a:r>
              <a:rPr lang="en-GB" b="1" u="sng" dirty="0" smtClean="0">
                <a:solidFill>
                  <a:srgbClr val="6A6B6E"/>
                </a:solidFill>
                <a:hlinkClick r:id="rId4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4"/>
              </a:rPr>
              <a:t>casineb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endParaRPr lang="en-GB" b="1" dirty="0">
              <a:solidFill>
                <a:srgbClr val="6A6B6E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err="1" smtClean="0">
                <a:solidFill>
                  <a:srgbClr val="6A6B6E"/>
                </a:solidFill>
              </a:rPr>
              <a:t>Os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ydych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wedi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gweld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rhywbeth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ar-lein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sy’n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cefnogi</a:t>
            </a:r>
            <a:r>
              <a:rPr lang="en-GB" b="1" dirty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neu’n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clodfori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terfysgaeth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neu’n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br>
              <a:rPr lang="en-GB" b="1" dirty="0" smtClean="0">
                <a:solidFill>
                  <a:srgbClr val="6A6B6E"/>
                </a:solidFill>
              </a:rPr>
            </a:br>
            <a:r>
              <a:rPr lang="en-GB" b="1" dirty="0" err="1" smtClean="0">
                <a:solidFill>
                  <a:srgbClr val="6A6B6E"/>
                </a:solidFill>
              </a:rPr>
              <a:t>cyfeirio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ati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dirty="0" err="1" smtClean="0">
                <a:solidFill>
                  <a:srgbClr val="6A6B6E"/>
                </a:solidFill>
              </a:rPr>
              <a:t>gan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gynnwys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gwefannau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dirty="0" err="1" smtClean="0">
                <a:solidFill>
                  <a:srgbClr val="6A6B6E"/>
                </a:solidFill>
              </a:rPr>
              <a:t>ffilmiau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ddelweddau</a:t>
            </a:r>
            <a:r>
              <a:rPr lang="en-GB" b="1" dirty="0" smtClean="0">
                <a:solidFill>
                  <a:srgbClr val="6A6B6E"/>
                </a:solidFill>
              </a:rPr>
              <a:t>, </a:t>
            </a:r>
            <a:r>
              <a:rPr lang="en-GB" b="1" u="sng" dirty="0" err="1" smtClean="0">
                <a:solidFill>
                  <a:srgbClr val="6A6B6E"/>
                </a:solidFill>
                <a:hlinkClick r:id="rId5"/>
              </a:rPr>
              <a:t>rhowch</a:t>
            </a:r>
            <a:r>
              <a:rPr lang="en-GB" b="1" u="sng" dirty="0" smtClean="0">
                <a:solidFill>
                  <a:srgbClr val="6A6B6E"/>
                </a:solidFill>
                <a:hlinkClick r:id="rId5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5"/>
              </a:rPr>
              <a:t>wybod</a:t>
            </a:r>
            <a:r>
              <a:rPr lang="en-GB" b="1" u="sng" dirty="0" smtClean="0">
                <a:solidFill>
                  <a:srgbClr val="6A6B6E"/>
                </a:solidFill>
                <a:hlinkClick r:id="rId5"/>
              </a:rPr>
              <a:t> </a:t>
            </a:r>
            <a:br>
              <a:rPr lang="en-GB" b="1" u="sng" dirty="0" smtClean="0">
                <a:solidFill>
                  <a:srgbClr val="6A6B6E"/>
                </a:solidFill>
                <a:hlinkClick r:id="rId5"/>
              </a:rPr>
            </a:br>
            <a:r>
              <a:rPr lang="en-GB" b="1" u="sng" dirty="0" err="1" smtClean="0">
                <a:solidFill>
                  <a:srgbClr val="6A6B6E"/>
                </a:solidFill>
                <a:hlinkClick r:id="rId5"/>
              </a:rPr>
              <a:t>amdanynt</a:t>
            </a:r>
            <a:r>
              <a:rPr lang="en-GB" b="1" u="sng" dirty="0" smtClean="0">
                <a:solidFill>
                  <a:srgbClr val="6A6B6E"/>
                </a:solidFill>
                <a:hlinkClick r:id="rId5"/>
              </a:rPr>
              <a:t> </a:t>
            </a:r>
            <a:r>
              <a:rPr lang="en-GB" b="1" u="sng" dirty="0" err="1" smtClean="0">
                <a:solidFill>
                  <a:srgbClr val="6A6B6E"/>
                </a:solidFill>
                <a:hlinkClick r:id="rId5"/>
              </a:rPr>
              <a:t>yma</a:t>
            </a:r>
            <a:r>
              <a:rPr lang="en-GB" b="1" dirty="0" smtClean="0">
                <a:solidFill>
                  <a:srgbClr val="6A6B6E"/>
                </a:solidFill>
              </a:rPr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>
                <a:solidFill>
                  <a:srgbClr val="6A6B6E"/>
                </a:solidFill>
              </a:rPr>
              <a:t>Mae </a:t>
            </a:r>
            <a:r>
              <a:rPr lang="en-GB" b="1" dirty="0" err="1" smtClean="0">
                <a:solidFill>
                  <a:srgbClr val="6A6B6E"/>
                </a:solidFill>
              </a:rPr>
              <a:t>gan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yr</a:t>
            </a:r>
            <a:r>
              <a:rPr lang="en-GB" b="1" dirty="0" smtClean="0">
                <a:solidFill>
                  <a:srgbClr val="6A6B6E"/>
                </a:solidFill>
              </a:rPr>
              <a:t>                   </a:t>
            </a:r>
            <a:r>
              <a:rPr lang="en-GB" b="1" dirty="0" err="1" smtClean="0">
                <a:solidFill>
                  <a:srgbClr val="6A6B6E"/>
                </a:solidFill>
              </a:rPr>
              <a:t>linell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gymorth</a:t>
            </a:r>
            <a:r>
              <a:rPr lang="en-GB" b="1" dirty="0" smtClean="0">
                <a:solidFill>
                  <a:srgbClr val="6A6B6E"/>
                </a:solidFill>
              </a:rPr>
              <a:t> 0808 </a:t>
            </a:r>
            <a:r>
              <a:rPr lang="en-GB" b="1" dirty="0">
                <a:solidFill>
                  <a:srgbClr val="6A6B6E"/>
                </a:solidFill>
              </a:rPr>
              <a:t>800 5000 </a:t>
            </a:r>
            <a:r>
              <a:rPr lang="en-GB" b="1" dirty="0" err="1" smtClean="0">
                <a:solidFill>
                  <a:srgbClr val="6A6B6E"/>
                </a:solidFill>
              </a:rPr>
              <a:t>er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mwyn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siarad</a:t>
            </a:r>
            <a:r>
              <a:rPr lang="en-GB" b="1" dirty="0" smtClean="0">
                <a:solidFill>
                  <a:srgbClr val="6A6B6E"/>
                </a:solidFill>
              </a:rPr>
              <a:t> â </a:t>
            </a:r>
            <a:r>
              <a:rPr lang="en-GB" b="1" dirty="0" err="1" smtClean="0">
                <a:solidFill>
                  <a:srgbClr val="6A6B6E"/>
                </a:solidFill>
              </a:rPr>
              <a:t>rhywun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neu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ffurflen</a:t>
            </a:r>
            <a:r>
              <a:rPr lang="en-GB" b="1" dirty="0" smtClean="0">
                <a:solidFill>
                  <a:srgbClr val="6A6B6E"/>
                </a:solidFill>
              </a:rPr>
              <a:t/>
            </a:r>
            <a:br>
              <a:rPr lang="en-GB" b="1" dirty="0" smtClean="0">
                <a:solidFill>
                  <a:srgbClr val="6A6B6E"/>
                </a:solidFill>
              </a:rPr>
            </a:br>
            <a:r>
              <a:rPr lang="en-GB" b="1" dirty="0" err="1" smtClean="0">
                <a:solidFill>
                  <a:srgbClr val="6A6B6E"/>
                </a:solidFill>
              </a:rPr>
              <a:t>ar-lein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i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rannu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eich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pryderon</a:t>
            </a:r>
            <a:r>
              <a:rPr lang="en-GB" b="1" dirty="0" smtClean="0">
                <a:solidFill>
                  <a:srgbClr val="6A6B6E"/>
                </a:solidFill>
              </a:rPr>
              <a:t> am </a:t>
            </a:r>
            <a:r>
              <a:rPr lang="en-GB" b="1" dirty="0" err="1" smtClean="0">
                <a:solidFill>
                  <a:srgbClr val="6A6B6E"/>
                </a:solidFill>
              </a:rPr>
              <a:t>eich</a:t>
            </a:r>
            <a:r>
              <a:rPr lang="en-GB" b="1" dirty="0" smtClean="0">
                <a:solidFill>
                  <a:srgbClr val="6A6B6E"/>
                </a:solidFill>
              </a:rPr>
              <a:t> </a:t>
            </a:r>
            <a:r>
              <a:rPr lang="en-GB" b="1" dirty="0" err="1" smtClean="0">
                <a:solidFill>
                  <a:srgbClr val="6A6B6E"/>
                </a:solidFill>
              </a:rPr>
              <a:t>plentyn</a:t>
            </a:r>
            <a:r>
              <a:rPr lang="en-GB" b="1" dirty="0" smtClean="0">
                <a:solidFill>
                  <a:srgbClr val="6A6B6E"/>
                </a:solidFill>
              </a:rPr>
              <a:t>.</a:t>
            </a:r>
          </a:p>
          <a:p>
            <a:r>
              <a:rPr lang="en-GB" dirty="0">
                <a:solidFill>
                  <a:srgbClr val="6A6B6E"/>
                </a:solidFill>
              </a:rPr>
              <a:t> </a:t>
            </a:r>
          </a:p>
          <a:p>
            <a:r>
              <a:rPr lang="en-GB" dirty="0">
                <a:solidFill>
                  <a:srgbClr val="6A6B6E"/>
                </a:solidFill>
              </a:rPr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206188" y="89648"/>
            <a:ext cx="868737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Os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oes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gennych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unrhyw</a:t>
            </a:r>
            <a:r>
              <a:rPr lang="en-GB" sz="3400" b="1" dirty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ofidiau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neu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GB" sz="3400" b="1" dirty="0" err="1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bryderon</a:t>
            </a:r>
            <a:r>
              <a:rPr lang="en-GB" sz="3400" b="1" dirty="0" smtClean="0">
                <a:solidFill>
                  <a:schemeClr val="bg1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…</a:t>
            </a:r>
            <a:endParaRPr lang="en-GB" sz="3400" b="1" dirty="0">
              <a:solidFill>
                <a:schemeClr val="bg1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1" y="6027214"/>
            <a:ext cx="1201271" cy="8956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0038" y="1057834"/>
            <a:ext cx="1197068" cy="127846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128698" y="4118572"/>
            <a:ext cx="3051951" cy="2775288"/>
          </a:xfrm>
          <a:prstGeom prst="rect">
            <a:avLst/>
          </a:prstGeom>
        </p:spPr>
      </p:pic>
      <p:pic>
        <p:nvPicPr>
          <p:cNvPr id="12" name="Picture 11">
            <a:hlinkClick r:id="rId9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6625" y="5405690"/>
            <a:ext cx="819162" cy="201052"/>
          </a:xfrm>
          <a:prstGeom prst="rect">
            <a:avLst/>
          </a:prstGeom>
        </p:spPr>
      </p:pic>
      <p:pic>
        <p:nvPicPr>
          <p:cNvPr id="2" name="Picture 1">
            <a:hlinkClick r:id="rId3"/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1356" y="5414683"/>
            <a:ext cx="2766020" cy="18440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86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A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TAI" id="{1B5F3FC1-0F67-4373-833A-9BC6533F1425}" vid="{423591BC-568C-4B65-B323-CFA373D8C3C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LTAI</Template>
  <TotalTime>507</TotalTime>
  <Words>895</Words>
  <Application>Microsoft Office PowerPoint</Application>
  <PresentationFormat>Widescreen</PresentationFormat>
  <Paragraphs>44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Times New Roman</vt:lpstr>
      <vt:lpstr>LTAI</vt:lpstr>
      <vt:lpstr>PowerPoint Presentation</vt:lpstr>
      <vt:lpstr>PowerPoint Presentation</vt:lpstr>
      <vt:lpstr>PowerPoint Presentation</vt:lpstr>
      <vt:lpstr>PowerPoint Presentation</vt:lpstr>
    </vt:vector>
  </TitlesOfParts>
  <Company>MPS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Walker Lou - NCTPHQ</dc:creator>
  <cp:lastModifiedBy>Cook, Laura (EPS - SLD)</cp:lastModifiedBy>
  <cp:revision>45</cp:revision>
  <cp:lastPrinted>2020-04-03T10:27:42Z</cp:lastPrinted>
  <dcterms:created xsi:type="dcterms:W3CDTF">2020-04-03T07:33:31Z</dcterms:created>
  <dcterms:modified xsi:type="dcterms:W3CDTF">2020-04-23T15:59:02Z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52562f69-29a5-40bd-9b2a-8b8156479610</vt:lpwstr>
  </property>
</Properties>
</file>