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72" r:id="rId1"/>
  </p:sldMasterIdLst>
  <p:notesMasterIdLst>
    <p:notesMasterId r:id="rId10"/>
  </p:notesMasterIdLst>
  <p:sldIdLst>
    <p:sldId id="259" r:id="rId2"/>
    <p:sldId id="267" r:id="rId3"/>
    <p:sldId id="265" r:id="rId4"/>
    <p:sldId id="262" r:id="rId5"/>
    <p:sldId id="266" r:id="rId6"/>
    <p:sldId id="268" r:id="rId7"/>
    <p:sldId id="256"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AF9"/>
    <a:srgbClr val="53A45C"/>
    <a:srgbClr val="2F75F8"/>
    <a:srgbClr val="003100"/>
    <a:srgbClr val="173597"/>
    <a:srgbClr val="489054"/>
    <a:srgbClr val="01FE05"/>
    <a:srgbClr val="174C4F"/>
    <a:srgbClr val="013300"/>
    <a:srgbClr val="004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084AC4-8A8B-460A-B73F-D1BA16678C8F}" v="32" dt="2023-03-02T13:45:32.0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792" autoAdjust="0"/>
  </p:normalViewPr>
  <p:slideViewPr>
    <p:cSldViewPr snapToGrid="0">
      <p:cViewPr>
        <p:scale>
          <a:sx n="60" d="100"/>
          <a:sy n="60" d="100"/>
        </p:scale>
        <p:origin x="12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7409B-C8C1-4E1C-A37F-06304956C35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8B0254C6-15B7-42F7-BAC8-2AB4488A4BF6}">
      <dgm:prSet phldrT="[Text]"/>
      <dgm:spPr>
        <a:solidFill>
          <a:srgbClr val="FFFF00"/>
        </a:solidFill>
        <a:ln>
          <a:solidFill>
            <a:srgbClr val="07A292"/>
          </a:solidFill>
        </a:ln>
      </dgm:spPr>
      <dgm:t>
        <a:bodyPr/>
        <a:lstStyle/>
        <a:p>
          <a:r>
            <a:rPr lang="en-GB" dirty="0">
              <a:solidFill>
                <a:srgbClr val="002060"/>
              </a:solidFill>
            </a:rPr>
            <a:t>Learning outcomes</a:t>
          </a:r>
        </a:p>
      </dgm:t>
    </dgm:pt>
    <dgm:pt modelId="{98DF7F47-9888-4B92-BE97-EAEDB341FE56}" type="parTrans" cxnId="{4B9FB466-655A-4C11-9689-07F931FE199F}">
      <dgm:prSet/>
      <dgm:spPr/>
      <dgm:t>
        <a:bodyPr/>
        <a:lstStyle/>
        <a:p>
          <a:endParaRPr lang="en-GB"/>
        </a:p>
      </dgm:t>
    </dgm:pt>
    <dgm:pt modelId="{E74D842E-A396-42B3-95AF-8585E6569478}" type="sibTrans" cxnId="{4B9FB466-655A-4C11-9689-07F931FE199F}">
      <dgm:prSet/>
      <dgm:spPr/>
      <dgm:t>
        <a:bodyPr/>
        <a:lstStyle/>
        <a:p>
          <a:endParaRPr lang="en-GB"/>
        </a:p>
      </dgm:t>
    </dgm:pt>
    <dgm:pt modelId="{90112ECF-DCA2-4EF4-812F-37EEB5325FAF}">
      <dgm:prSet phldrT="[Text]" custT="1"/>
      <dgm:spPr/>
      <dgm:t>
        <a:bodyPr/>
        <a:lstStyle/>
        <a:p>
          <a:r>
            <a:rPr lang="en-GB" sz="1800" dirty="0">
              <a:solidFill>
                <a:srgbClr val="002060"/>
              </a:solidFill>
            </a:rPr>
            <a:t>We have decided on threads derived from the 27 what matters statements 
These threads will run across our curriculum as threads that give the essence of learning</a:t>
          </a:r>
        </a:p>
      </dgm:t>
    </dgm:pt>
    <dgm:pt modelId="{8626265F-29C8-40B7-A1C7-6232801C83B2}" type="parTrans" cxnId="{99ABCA4E-E2BA-442A-BAB6-4B23D65C46CE}">
      <dgm:prSet/>
      <dgm:spPr/>
      <dgm:t>
        <a:bodyPr/>
        <a:lstStyle/>
        <a:p>
          <a:endParaRPr lang="en-GB"/>
        </a:p>
      </dgm:t>
    </dgm:pt>
    <dgm:pt modelId="{33468A67-AD98-454B-A034-1B25EE640D10}" type="sibTrans" cxnId="{99ABCA4E-E2BA-442A-BAB6-4B23D65C46CE}">
      <dgm:prSet/>
      <dgm:spPr/>
      <dgm:t>
        <a:bodyPr/>
        <a:lstStyle/>
        <a:p>
          <a:endParaRPr lang="en-GB"/>
        </a:p>
      </dgm:t>
    </dgm:pt>
    <dgm:pt modelId="{3C38A477-1DAB-49C5-A953-016765748720}">
      <dgm:prSet phldrT="[Text]"/>
      <dgm:spPr>
        <a:solidFill>
          <a:schemeClr val="accent6">
            <a:lumMod val="50000"/>
          </a:schemeClr>
        </a:solidFill>
        <a:ln>
          <a:noFill/>
        </a:ln>
      </dgm:spPr>
      <dgm:t>
        <a:bodyPr/>
        <a:lstStyle/>
        <a:p>
          <a:r>
            <a:rPr lang="en-GB" dirty="0"/>
            <a:t>Understand progression</a:t>
          </a:r>
        </a:p>
      </dgm:t>
    </dgm:pt>
    <dgm:pt modelId="{982E59FD-6AF8-4664-A672-C78D36A39181}" type="parTrans" cxnId="{CC11F02D-22CE-425B-91C5-D00F99BEC297}">
      <dgm:prSet/>
      <dgm:spPr/>
      <dgm:t>
        <a:bodyPr/>
        <a:lstStyle/>
        <a:p>
          <a:endParaRPr lang="en-GB"/>
        </a:p>
      </dgm:t>
    </dgm:pt>
    <dgm:pt modelId="{98CF2093-CA26-48BD-9108-BD2B3D3A3D75}" type="sibTrans" cxnId="{CC11F02D-22CE-425B-91C5-D00F99BEC297}">
      <dgm:prSet/>
      <dgm:spPr/>
      <dgm:t>
        <a:bodyPr/>
        <a:lstStyle/>
        <a:p>
          <a:endParaRPr lang="en-GB"/>
        </a:p>
      </dgm:t>
    </dgm:pt>
    <dgm:pt modelId="{869FC872-10FB-44E9-AB1B-FB3FB4DE2F37}">
      <dgm:prSet phldrT="[Text]" custT="1"/>
      <dgm:spPr/>
      <dgm:t>
        <a:bodyPr/>
        <a:lstStyle/>
        <a:p>
          <a:r>
            <a:rPr lang="en-GB" sz="1800" dirty="0">
              <a:solidFill>
                <a:srgbClr val="002060"/>
              </a:solidFill>
            </a:rPr>
            <a:t>We use the Principles of Progression and Descriptors of learning to understand progress and to ensure that there is continuity within our Curriculum.  
We will collaborate internally, with the cluster and further to develop a shared understanding of progression</a:t>
          </a:r>
        </a:p>
      </dgm:t>
    </dgm:pt>
    <dgm:pt modelId="{612C3587-6E2D-4FB3-A63E-CA774E9EF394}" type="parTrans" cxnId="{3D3A7EBA-6541-49BC-8DCE-F1DFF22E085B}">
      <dgm:prSet/>
      <dgm:spPr/>
      <dgm:t>
        <a:bodyPr/>
        <a:lstStyle/>
        <a:p>
          <a:endParaRPr lang="en-GB"/>
        </a:p>
      </dgm:t>
    </dgm:pt>
    <dgm:pt modelId="{8F6CC010-89D2-4DEB-B378-8320783E301D}" type="sibTrans" cxnId="{3D3A7EBA-6541-49BC-8DCE-F1DFF22E085B}">
      <dgm:prSet/>
      <dgm:spPr/>
      <dgm:t>
        <a:bodyPr/>
        <a:lstStyle/>
        <a:p>
          <a:endParaRPr lang="en-GB"/>
        </a:p>
      </dgm:t>
    </dgm:pt>
    <dgm:pt modelId="{CB928788-9B25-46EC-806D-AB57356B50AF}">
      <dgm:prSet phldrT="[Text]"/>
      <dgm:spPr>
        <a:solidFill>
          <a:srgbClr val="FF0000"/>
        </a:solidFill>
        <a:ln>
          <a:solidFill>
            <a:srgbClr val="004890"/>
          </a:solidFill>
        </a:ln>
      </dgm:spPr>
      <dgm:t>
        <a:bodyPr/>
        <a:lstStyle/>
        <a:p>
          <a:r>
            <a:rPr lang="en-GB" dirty="0">
              <a:solidFill>
                <a:srgbClr val="004890"/>
              </a:solidFill>
            </a:rPr>
            <a:t>Assess</a:t>
          </a:r>
        </a:p>
      </dgm:t>
    </dgm:pt>
    <dgm:pt modelId="{B96ACD89-F2A2-4FF8-B92F-EC2689336647}" type="parTrans" cxnId="{BAE16360-D760-4011-B863-98FE6BF5423C}">
      <dgm:prSet/>
      <dgm:spPr/>
      <dgm:t>
        <a:bodyPr/>
        <a:lstStyle/>
        <a:p>
          <a:endParaRPr lang="en-GB"/>
        </a:p>
      </dgm:t>
    </dgm:pt>
    <dgm:pt modelId="{8E3F06A0-D151-4705-AD72-7604AA084700}" type="sibTrans" cxnId="{BAE16360-D760-4011-B863-98FE6BF5423C}">
      <dgm:prSet/>
      <dgm:spPr/>
      <dgm:t>
        <a:bodyPr/>
        <a:lstStyle/>
        <a:p>
          <a:endParaRPr lang="en-GB"/>
        </a:p>
      </dgm:t>
    </dgm:pt>
    <dgm:pt modelId="{E5ED67BC-CB75-4532-B034-8C751FB944FF}">
      <dgm:prSet phldrT="[Text]" custT="1"/>
      <dgm:spPr/>
      <dgm:t>
        <a:bodyPr/>
        <a:lstStyle/>
        <a:p>
          <a:r>
            <a:rPr lang="en-GB" sz="1800" b="0" i="0" dirty="0">
              <a:solidFill>
                <a:srgbClr val="002060"/>
              </a:solidFill>
            </a:rPr>
            <a:t>Our assessment arrangements will support our practitioners to establish learners' understanding of the curriculum we have designed, and support learners' progress along the continuum.</a:t>
          </a:r>
          <a:endParaRPr lang="en-GB" sz="1800" dirty="0">
            <a:solidFill>
              <a:srgbClr val="002060"/>
            </a:solidFill>
          </a:endParaRPr>
        </a:p>
      </dgm:t>
    </dgm:pt>
    <dgm:pt modelId="{DF07C2BA-CC71-4B9A-ABB8-35EBD2D028C2}" type="parTrans" cxnId="{D5408114-FA81-4C4B-8EE6-16A1D878AC1C}">
      <dgm:prSet/>
      <dgm:spPr/>
      <dgm:t>
        <a:bodyPr/>
        <a:lstStyle/>
        <a:p>
          <a:endParaRPr lang="en-GB"/>
        </a:p>
      </dgm:t>
    </dgm:pt>
    <dgm:pt modelId="{06590725-2D16-4852-8CD2-995FBF7487B2}" type="sibTrans" cxnId="{D5408114-FA81-4C4B-8EE6-16A1D878AC1C}">
      <dgm:prSet/>
      <dgm:spPr/>
      <dgm:t>
        <a:bodyPr/>
        <a:lstStyle/>
        <a:p>
          <a:endParaRPr lang="en-GB"/>
        </a:p>
      </dgm:t>
    </dgm:pt>
    <dgm:pt modelId="{033CD92C-1AE8-4680-AC36-FD3E25CF57B9}" type="pres">
      <dgm:prSet presAssocID="{6F17409B-C8C1-4E1C-A37F-06304956C353}" presName="linearFlow" presStyleCnt="0">
        <dgm:presLayoutVars>
          <dgm:dir/>
          <dgm:animLvl val="lvl"/>
          <dgm:resizeHandles val="exact"/>
        </dgm:presLayoutVars>
      </dgm:prSet>
      <dgm:spPr/>
    </dgm:pt>
    <dgm:pt modelId="{93F3E0F8-001E-4955-B3AB-169C45F960FB}" type="pres">
      <dgm:prSet presAssocID="{8B0254C6-15B7-42F7-BAC8-2AB4488A4BF6}" presName="composite" presStyleCnt="0"/>
      <dgm:spPr/>
    </dgm:pt>
    <dgm:pt modelId="{4705980D-2F48-4CD0-A24A-F4A4677312D6}" type="pres">
      <dgm:prSet presAssocID="{8B0254C6-15B7-42F7-BAC8-2AB4488A4BF6}" presName="parentText" presStyleLbl="alignNode1" presStyleIdx="0" presStyleCnt="3">
        <dgm:presLayoutVars>
          <dgm:chMax val="1"/>
          <dgm:bulletEnabled val="1"/>
        </dgm:presLayoutVars>
      </dgm:prSet>
      <dgm:spPr/>
    </dgm:pt>
    <dgm:pt modelId="{12AC8578-0596-45DE-A4A4-20E80FDA27FE}" type="pres">
      <dgm:prSet presAssocID="{8B0254C6-15B7-42F7-BAC8-2AB4488A4BF6}" presName="descendantText" presStyleLbl="alignAcc1" presStyleIdx="0" presStyleCnt="3">
        <dgm:presLayoutVars>
          <dgm:bulletEnabled val="1"/>
        </dgm:presLayoutVars>
      </dgm:prSet>
      <dgm:spPr/>
    </dgm:pt>
    <dgm:pt modelId="{F2A0E00C-111A-40DD-A710-E428A7F8A665}" type="pres">
      <dgm:prSet presAssocID="{E74D842E-A396-42B3-95AF-8585E6569478}" presName="sp" presStyleCnt="0"/>
      <dgm:spPr/>
    </dgm:pt>
    <dgm:pt modelId="{065A3CBE-C7F2-48B5-821D-C35D9EC69F85}" type="pres">
      <dgm:prSet presAssocID="{3C38A477-1DAB-49C5-A953-016765748720}" presName="composite" presStyleCnt="0"/>
      <dgm:spPr/>
    </dgm:pt>
    <dgm:pt modelId="{98194517-A5F0-482D-9DCF-17C39391DCA6}" type="pres">
      <dgm:prSet presAssocID="{3C38A477-1DAB-49C5-A953-016765748720}" presName="parentText" presStyleLbl="alignNode1" presStyleIdx="1" presStyleCnt="3">
        <dgm:presLayoutVars>
          <dgm:chMax val="1"/>
          <dgm:bulletEnabled val="1"/>
        </dgm:presLayoutVars>
      </dgm:prSet>
      <dgm:spPr/>
    </dgm:pt>
    <dgm:pt modelId="{6B5A8B7C-4DB2-48AD-A71A-987A9035F4F3}" type="pres">
      <dgm:prSet presAssocID="{3C38A477-1DAB-49C5-A953-016765748720}" presName="descendantText" presStyleLbl="alignAcc1" presStyleIdx="1" presStyleCnt="3">
        <dgm:presLayoutVars>
          <dgm:bulletEnabled val="1"/>
        </dgm:presLayoutVars>
      </dgm:prSet>
      <dgm:spPr/>
    </dgm:pt>
    <dgm:pt modelId="{26425FB2-270A-4C47-8726-FF54DA1780F5}" type="pres">
      <dgm:prSet presAssocID="{98CF2093-CA26-48BD-9108-BD2B3D3A3D75}" presName="sp" presStyleCnt="0"/>
      <dgm:spPr/>
    </dgm:pt>
    <dgm:pt modelId="{F77CC6CA-59C5-479C-885D-5B6A675373F4}" type="pres">
      <dgm:prSet presAssocID="{CB928788-9B25-46EC-806D-AB57356B50AF}" presName="composite" presStyleCnt="0"/>
      <dgm:spPr/>
    </dgm:pt>
    <dgm:pt modelId="{1DB2F319-F7DF-45DC-BC68-5163CDF9F2EB}" type="pres">
      <dgm:prSet presAssocID="{CB928788-9B25-46EC-806D-AB57356B50AF}" presName="parentText" presStyleLbl="alignNode1" presStyleIdx="2" presStyleCnt="3">
        <dgm:presLayoutVars>
          <dgm:chMax val="1"/>
          <dgm:bulletEnabled val="1"/>
        </dgm:presLayoutVars>
      </dgm:prSet>
      <dgm:spPr/>
    </dgm:pt>
    <dgm:pt modelId="{275975CE-F8AD-4B3A-8262-F29CDAA8D127}" type="pres">
      <dgm:prSet presAssocID="{CB928788-9B25-46EC-806D-AB57356B50AF}" presName="descendantText" presStyleLbl="alignAcc1" presStyleIdx="2" presStyleCnt="3">
        <dgm:presLayoutVars>
          <dgm:bulletEnabled val="1"/>
        </dgm:presLayoutVars>
      </dgm:prSet>
      <dgm:spPr/>
    </dgm:pt>
  </dgm:ptLst>
  <dgm:cxnLst>
    <dgm:cxn modelId="{D5408114-FA81-4C4B-8EE6-16A1D878AC1C}" srcId="{CB928788-9B25-46EC-806D-AB57356B50AF}" destId="{E5ED67BC-CB75-4532-B034-8C751FB944FF}" srcOrd="0" destOrd="0" parTransId="{DF07C2BA-CC71-4B9A-ABB8-35EBD2D028C2}" sibTransId="{06590725-2D16-4852-8CD2-995FBF7487B2}"/>
    <dgm:cxn modelId="{CC11F02D-22CE-425B-91C5-D00F99BEC297}" srcId="{6F17409B-C8C1-4E1C-A37F-06304956C353}" destId="{3C38A477-1DAB-49C5-A953-016765748720}" srcOrd="1" destOrd="0" parTransId="{982E59FD-6AF8-4664-A672-C78D36A39181}" sibTransId="{98CF2093-CA26-48BD-9108-BD2B3D3A3D75}"/>
    <dgm:cxn modelId="{5C206840-D951-46B7-888B-29D7CDE2A929}" type="presOf" srcId="{CB928788-9B25-46EC-806D-AB57356B50AF}" destId="{1DB2F319-F7DF-45DC-BC68-5163CDF9F2EB}" srcOrd="0" destOrd="0" presId="urn:microsoft.com/office/officeart/2005/8/layout/chevron2"/>
    <dgm:cxn modelId="{BAE16360-D760-4011-B863-98FE6BF5423C}" srcId="{6F17409B-C8C1-4E1C-A37F-06304956C353}" destId="{CB928788-9B25-46EC-806D-AB57356B50AF}" srcOrd="2" destOrd="0" parTransId="{B96ACD89-F2A2-4FF8-B92F-EC2689336647}" sibTransId="{8E3F06A0-D151-4705-AD72-7604AA084700}"/>
    <dgm:cxn modelId="{4B9FB466-655A-4C11-9689-07F931FE199F}" srcId="{6F17409B-C8C1-4E1C-A37F-06304956C353}" destId="{8B0254C6-15B7-42F7-BAC8-2AB4488A4BF6}" srcOrd="0" destOrd="0" parTransId="{98DF7F47-9888-4B92-BE97-EAEDB341FE56}" sibTransId="{E74D842E-A396-42B3-95AF-8585E6569478}"/>
    <dgm:cxn modelId="{99ABCA4E-E2BA-442A-BAB6-4B23D65C46CE}" srcId="{8B0254C6-15B7-42F7-BAC8-2AB4488A4BF6}" destId="{90112ECF-DCA2-4EF4-812F-37EEB5325FAF}" srcOrd="0" destOrd="0" parTransId="{8626265F-29C8-40B7-A1C7-6232801C83B2}" sibTransId="{33468A67-AD98-454B-A034-1B25EE640D10}"/>
    <dgm:cxn modelId="{D0941E50-11CB-4145-B6FC-169BBC54A088}" type="presOf" srcId="{6F17409B-C8C1-4E1C-A37F-06304956C353}" destId="{033CD92C-1AE8-4680-AC36-FD3E25CF57B9}" srcOrd="0" destOrd="0" presId="urn:microsoft.com/office/officeart/2005/8/layout/chevron2"/>
    <dgm:cxn modelId="{4F3C7777-6228-4B79-883D-4B13752F76CE}" type="presOf" srcId="{90112ECF-DCA2-4EF4-812F-37EEB5325FAF}" destId="{12AC8578-0596-45DE-A4A4-20E80FDA27FE}" srcOrd="0" destOrd="0" presId="urn:microsoft.com/office/officeart/2005/8/layout/chevron2"/>
    <dgm:cxn modelId="{B3822883-853B-48D3-8F7C-DABFB4B643F7}" type="presOf" srcId="{8B0254C6-15B7-42F7-BAC8-2AB4488A4BF6}" destId="{4705980D-2F48-4CD0-A24A-F4A4677312D6}" srcOrd="0" destOrd="0" presId="urn:microsoft.com/office/officeart/2005/8/layout/chevron2"/>
    <dgm:cxn modelId="{BEAFF785-DBD1-487A-8F72-D2617E099AE4}" type="presOf" srcId="{E5ED67BC-CB75-4532-B034-8C751FB944FF}" destId="{275975CE-F8AD-4B3A-8262-F29CDAA8D127}" srcOrd="0" destOrd="0" presId="urn:microsoft.com/office/officeart/2005/8/layout/chevron2"/>
    <dgm:cxn modelId="{3D3A7EBA-6541-49BC-8DCE-F1DFF22E085B}" srcId="{3C38A477-1DAB-49C5-A953-016765748720}" destId="{869FC872-10FB-44E9-AB1B-FB3FB4DE2F37}" srcOrd="0" destOrd="0" parTransId="{612C3587-6E2D-4FB3-A63E-CA774E9EF394}" sibTransId="{8F6CC010-89D2-4DEB-B378-8320783E301D}"/>
    <dgm:cxn modelId="{91200FF7-73C6-4D70-B676-EC9C7ADDE2EE}" type="presOf" srcId="{3C38A477-1DAB-49C5-A953-016765748720}" destId="{98194517-A5F0-482D-9DCF-17C39391DCA6}" srcOrd="0" destOrd="0" presId="urn:microsoft.com/office/officeart/2005/8/layout/chevron2"/>
    <dgm:cxn modelId="{E63835FF-790E-4001-B39E-37D33E29D0D5}" type="presOf" srcId="{869FC872-10FB-44E9-AB1B-FB3FB4DE2F37}" destId="{6B5A8B7C-4DB2-48AD-A71A-987A9035F4F3}" srcOrd="0" destOrd="0" presId="urn:microsoft.com/office/officeart/2005/8/layout/chevron2"/>
    <dgm:cxn modelId="{5B4B1450-4BAA-4673-8EC2-78957A976870}" type="presParOf" srcId="{033CD92C-1AE8-4680-AC36-FD3E25CF57B9}" destId="{93F3E0F8-001E-4955-B3AB-169C45F960FB}" srcOrd="0" destOrd="0" presId="urn:microsoft.com/office/officeart/2005/8/layout/chevron2"/>
    <dgm:cxn modelId="{FD923682-9A33-4D1E-80BF-2094E212679E}" type="presParOf" srcId="{93F3E0F8-001E-4955-B3AB-169C45F960FB}" destId="{4705980D-2F48-4CD0-A24A-F4A4677312D6}" srcOrd="0" destOrd="0" presId="urn:microsoft.com/office/officeart/2005/8/layout/chevron2"/>
    <dgm:cxn modelId="{0B906982-90B8-4C43-AB59-D3959AE07D70}" type="presParOf" srcId="{93F3E0F8-001E-4955-B3AB-169C45F960FB}" destId="{12AC8578-0596-45DE-A4A4-20E80FDA27FE}" srcOrd="1" destOrd="0" presId="urn:microsoft.com/office/officeart/2005/8/layout/chevron2"/>
    <dgm:cxn modelId="{771DC70B-A252-4168-A0A3-A789A56D7095}" type="presParOf" srcId="{033CD92C-1AE8-4680-AC36-FD3E25CF57B9}" destId="{F2A0E00C-111A-40DD-A710-E428A7F8A665}" srcOrd="1" destOrd="0" presId="urn:microsoft.com/office/officeart/2005/8/layout/chevron2"/>
    <dgm:cxn modelId="{1AECF455-7471-438A-8068-7D98984E1E55}" type="presParOf" srcId="{033CD92C-1AE8-4680-AC36-FD3E25CF57B9}" destId="{065A3CBE-C7F2-48B5-821D-C35D9EC69F85}" srcOrd="2" destOrd="0" presId="urn:microsoft.com/office/officeart/2005/8/layout/chevron2"/>
    <dgm:cxn modelId="{C8C29AC6-83CA-4941-9A35-74330E0FCC42}" type="presParOf" srcId="{065A3CBE-C7F2-48B5-821D-C35D9EC69F85}" destId="{98194517-A5F0-482D-9DCF-17C39391DCA6}" srcOrd="0" destOrd="0" presId="urn:microsoft.com/office/officeart/2005/8/layout/chevron2"/>
    <dgm:cxn modelId="{D8533DCD-8BD6-4140-9D53-3D49FBAA756E}" type="presParOf" srcId="{065A3CBE-C7F2-48B5-821D-C35D9EC69F85}" destId="{6B5A8B7C-4DB2-48AD-A71A-987A9035F4F3}" srcOrd="1" destOrd="0" presId="urn:microsoft.com/office/officeart/2005/8/layout/chevron2"/>
    <dgm:cxn modelId="{74539935-681B-42EC-8C13-16E39EF8741D}" type="presParOf" srcId="{033CD92C-1AE8-4680-AC36-FD3E25CF57B9}" destId="{26425FB2-270A-4C47-8726-FF54DA1780F5}" srcOrd="3" destOrd="0" presId="urn:microsoft.com/office/officeart/2005/8/layout/chevron2"/>
    <dgm:cxn modelId="{160F1DC6-24B3-44AE-B1BB-D5FF96D21292}" type="presParOf" srcId="{033CD92C-1AE8-4680-AC36-FD3E25CF57B9}" destId="{F77CC6CA-59C5-479C-885D-5B6A675373F4}" srcOrd="4" destOrd="0" presId="urn:microsoft.com/office/officeart/2005/8/layout/chevron2"/>
    <dgm:cxn modelId="{97F914D1-CD5F-46B0-8C04-527DE8377AC3}" type="presParOf" srcId="{F77CC6CA-59C5-479C-885D-5B6A675373F4}" destId="{1DB2F319-F7DF-45DC-BC68-5163CDF9F2EB}" srcOrd="0" destOrd="0" presId="urn:microsoft.com/office/officeart/2005/8/layout/chevron2"/>
    <dgm:cxn modelId="{5ABB29AF-3E68-4055-8077-C98B98E36719}" type="presParOf" srcId="{F77CC6CA-59C5-479C-885D-5B6A675373F4}" destId="{275975CE-F8AD-4B3A-8262-F29CDAA8D12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DBE917-C999-4612-9BB3-509E72AE84FE}" type="doc">
      <dgm:prSet loTypeId="urn:microsoft.com/office/officeart/2005/8/layout/cycle8" loCatId="cycle" qsTypeId="urn:microsoft.com/office/officeart/2005/8/quickstyle/simple1" qsCatId="simple" csTypeId="urn:microsoft.com/office/officeart/2005/8/colors/accent1_2" csCatId="accent1" phldr="1"/>
      <dgm:spPr/>
    </dgm:pt>
    <dgm:pt modelId="{41D44878-6438-47C2-8090-89A3FFE4ABF6}">
      <dgm:prSet phldrT="[Text]"/>
      <dgm:spPr>
        <a:solidFill>
          <a:srgbClr val="53A45C"/>
        </a:solidFill>
      </dgm:spPr>
      <dgm:t>
        <a:bodyPr/>
        <a:lstStyle/>
        <a:p>
          <a:r>
            <a:rPr lang="en-GB" dirty="0">
              <a:solidFill>
                <a:schemeClr val="bg1"/>
              </a:solidFill>
            </a:rPr>
            <a:t>For the learners
</a:t>
          </a:r>
        </a:p>
      </dgm:t>
    </dgm:pt>
    <dgm:pt modelId="{CFD45409-1376-4133-9AFB-2E86C2802CCF}" type="parTrans" cxnId="{F94D977F-8B52-4119-A1EC-4AAC91666A48}">
      <dgm:prSet/>
      <dgm:spPr/>
      <dgm:t>
        <a:bodyPr/>
        <a:lstStyle/>
        <a:p>
          <a:endParaRPr lang="en-GB"/>
        </a:p>
      </dgm:t>
    </dgm:pt>
    <dgm:pt modelId="{FBF2160C-D244-4CA3-BB00-C5485FD3C667}" type="sibTrans" cxnId="{F94D977F-8B52-4119-A1EC-4AAC91666A48}">
      <dgm:prSet/>
      <dgm:spPr/>
      <dgm:t>
        <a:bodyPr/>
        <a:lstStyle/>
        <a:p>
          <a:endParaRPr lang="en-GB"/>
        </a:p>
      </dgm:t>
    </dgm:pt>
    <dgm:pt modelId="{D3701373-6CAF-42FA-9F3C-EF1C24C3DDC4}">
      <dgm:prSet phldrT="[Text]"/>
      <dgm:spPr>
        <a:solidFill>
          <a:srgbClr val="53A45C"/>
        </a:solidFill>
      </dgm:spPr>
      <dgm:t>
        <a:bodyPr/>
        <a:lstStyle/>
        <a:p>
          <a:r>
            <a:rPr lang="en-GB" dirty="0"/>
            <a:t>Meaningful and guides our  next steps
</a:t>
          </a:r>
        </a:p>
      </dgm:t>
    </dgm:pt>
    <dgm:pt modelId="{D4BA83D5-B211-413E-B923-B05BA2452BAD}" type="parTrans" cxnId="{93B1B772-BE81-4E22-ABE8-F24EA910342B}">
      <dgm:prSet/>
      <dgm:spPr/>
      <dgm:t>
        <a:bodyPr/>
        <a:lstStyle/>
        <a:p>
          <a:endParaRPr lang="en-GB"/>
        </a:p>
      </dgm:t>
    </dgm:pt>
    <dgm:pt modelId="{95C3FB81-1C49-46F6-AFA8-F82C98052724}" type="sibTrans" cxnId="{93B1B772-BE81-4E22-ABE8-F24EA910342B}">
      <dgm:prSet/>
      <dgm:spPr/>
      <dgm:t>
        <a:bodyPr/>
        <a:lstStyle/>
        <a:p>
          <a:endParaRPr lang="en-GB"/>
        </a:p>
      </dgm:t>
    </dgm:pt>
    <dgm:pt modelId="{E54A3D0C-5BD0-4D40-91A3-B18A1AE90ACF}">
      <dgm:prSet phldrT="[Text]"/>
      <dgm:spPr>
        <a:solidFill>
          <a:srgbClr val="53A45C"/>
        </a:solidFill>
      </dgm:spPr>
      <dgm:t>
        <a:bodyPr/>
        <a:lstStyle/>
        <a:p>
          <a:r>
            <a:rPr lang="en-GB" dirty="0">
              <a:solidFill>
                <a:schemeClr val="bg1"/>
              </a:solidFill>
            </a:rPr>
            <a:t>Research-led
</a:t>
          </a:r>
        </a:p>
      </dgm:t>
    </dgm:pt>
    <dgm:pt modelId="{DFC78EC8-58C7-455A-9219-0DC9E9671882}" type="parTrans" cxnId="{CDFF8947-111E-4383-AA7F-7C9836BA86ED}">
      <dgm:prSet/>
      <dgm:spPr/>
      <dgm:t>
        <a:bodyPr/>
        <a:lstStyle/>
        <a:p>
          <a:endParaRPr lang="en-GB"/>
        </a:p>
      </dgm:t>
    </dgm:pt>
    <dgm:pt modelId="{E97A1B65-FBB6-44FD-84C0-88E355169E7E}" type="sibTrans" cxnId="{CDFF8947-111E-4383-AA7F-7C9836BA86ED}">
      <dgm:prSet/>
      <dgm:spPr/>
      <dgm:t>
        <a:bodyPr/>
        <a:lstStyle/>
        <a:p>
          <a:endParaRPr lang="en-GB"/>
        </a:p>
      </dgm:t>
    </dgm:pt>
    <dgm:pt modelId="{CED39082-0CAC-440E-BBA8-7297AC572640}">
      <dgm:prSet/>
      <dgm:spPr>
        <a:solidFill>
          <a:srgbClr val="53A45C"/>
        </a:solidFill>
      </dgm:spPr>
      <dgm:t>
        <a:bodyPr/>
        <a:lstStyle/>
        <a:p>
          <a:r>
            <a:rPr lang="en-GB" dirty="0"/>
            <a:t>Continuously  developing
</a:t>
          </a:r>
        </a:p>
      </dgm:t>
    </dgm:pt>
    <dgm:pt modelId="{4FBF1845-36EB-4E97-83EB-D76CA5BD3154}" type="parTrans" cxnId="{8E80A0B8-3F35-47FD-B9AD-4CC5D6E6F47C}">
      <dgm:prSet/>
      <dgm:spPr/>
      <dgm:t>
        <a:bodyPr/>
        <a:lstStyle/>
        <a:p>
          <a:endParaRPr lang="en-GB"/>
        </a:p>
      </dgm:t>
    </dgm:pt>
    <dgm:pt modelId="{5E5A5C34-8067-4AF4-9202-BE693513FEBB}" type="sibTrans" cxnId="{8E80A0B8-3F35-47FD-B9AD-4CC5D6E6F47C}">
      <dgm:prSet/>
      <dgm:spPr/>
      <dgm:t>
        <a:bodyPr/>
        <a:lstStyle/>
        <a:p>
          <a:endParaRPr lang="en-GB"/>
        </a:p>
      </dgm:t>
    </dgm:pt>
    <dgm:pt modelId="{4E5139C9-4B6B-4652-8A99-0B58B775505A}">
      <dgm:prSet/>
      <dgm:spPr>
        <a:solidFill>
          <a:srgbClr val="53A45C"/>
        </a:solidFill>
      </dgm:spPr>
      <dgm:t>
        <a:bodyPr/>
        <a:lstStyle/>
        <a:p>
          <a:r>
            <a:rPr lang="cy-GB" noProof="0" dirty="0" err="1"/>
            <a:t>Bespoke</a:t>
          </a:r>
          <a:r>
            <a:rPr lang="cy-GB" noProof="0" dirty="0"/>
            <a:t> </a:t>
          </a:r>
          <a:r>
            <a:rPr lang="cy-GB" noProof="0" dirty="0" err="1"/>
            <a:t>and</a:t>
          </a:r>
          <a:r>
            <a:rPr lang="cy-GB" noProof="0" dirty="0"/>
            <a:t> </a:t>
          </a:r>
          <a:r>
            <a:rPr lang="cy-GB" noProof="0" dirty="0" err="1"/>
            <a:t>positive</a:t>
          </a:r>
          <a:r>
            <a:rPr lang="cy-GB" noProof="0" dirty="0"/>
            <a:t>
</a:t>
          </a:r>
        </a:p>
      </dgm:t>
    </dgm:pt>
    <dgm:pt modelId="{2F082C56-355A-4D4F-8F2B-3966767C081B}" type="parTrans" cxnId="{6DC390F3-F7E7-49A4-9AD1-70C131D16936}">
      <dgm:prSet/>
      <dgm:spPr/>
      <dgm:t>
        <a:bodyPr/>
        <a:lstStyle/>
        <a:p>
          <a:endParaRPr lang="en-GB"/>
        </a:p>
      </dgm:t>
    </dgm:pt>
    <dgm:pt modelId="{66A15A17-170F-4D0C-AED2-E64F4FD69541}" type="sibTrans" cxnId="{6DC390F3-F7E7-49A4-9AD1-70C131D16936}">
      <dgm:prSet/>
      <dgm:spPr/>
      <dgm:t>
        <a:bodyPr/>
        <a:lstStyle/>
        <a:p>
          <a:endParaRPr lang="en-GB"/>
        </a:p>
      </dgm:t>
    </dgm:pt>
    <dgm:pt modelId="{CD646AF2-52CA-41CA-92DC-6F7DE98778AF}">
      <dgm:prSet/>
      <dgm:spPr>
        <a:solidFill>
          <a:srgbClr val="53A45C"/>
        </a:solidFill>
        <a:ln>
          <a:solidFill>
            <a:schemeClr val="accent6">
              <a:lumMod val="50000"/>
            </a:schemeClr>
          </a:solidFill>
        </a:ln>
      </dgm:spPr>
      <dgm:t>
        <a:bodyPr/>
        <a:lstStyle/>
        <a:p>
          <a:r>
            <a:rPr lang="en-GB" dirty="0"/>
            <a:t>Reliable
</a:t>
          </a:r>
        </a:p>
      </dgm:t>
    </dgm:pt>
    <dgm:pt modelId="{14F6CA44-D9CF-47E0-BED0-778AD9F248DF}" type="parTrans" cxnId="{21E14997-9CBA-4572-A1AC-5F1D3162D7D4}">
      <dgm:prSet/>
      <dgm:spPr/>
      <dgm:t>
        <a:bodyPr/>
        <a:lstStyle/>
        <a:p>
          <a:endParaRPr lang="en-GB"/>
        </a:p>
      </dgm:t>
    </dgm:pt>
    <dgm:pt modelId="{FF2DCCF4-6523-4B6B-B26D-7520337BE6CF}" type="sibTrans" cxnId="{21E14997-9CBA-4572-A1AC-5F1D3162D7D4}">
      <dgm:prSet/>
      <dgm:spPr/>
      <dgm:t>
        <a:bodyPr/>
        <a:lstStyle/>
        <a:p>
          <a:endParaRPr lang="en-GB"/>
        </a:p>
      </dgm:t>
    </dgm:pt>
    <dgm:pt modelId="{B2FDBF5B-E4DE-4D04-A63F-C70F558A59E5}">
      <dgm:prSet/>
      <dgm:spPr>
        <a:solidFill>
          <a:srgbClr val="53A45C"/>
        </a:solidFill>
      </dgm:spPr>
      <dgm:t>
        <a:bodyPr/>
        <a:lstStyle/>
        <a:p>
          <a:r>
            <a:rPr lang="en-GB" dirty="0"/>
            <a:t>Openness and honesty
</a:t>
          </a:r>
        </a:p>
      </dgm:t>
    </dgm:pt>
    <dgm:pt modelId="{D1F6A0F9-2470-4429-B3CF-9D3BB60240AC}" type="parTrans" cxnId="{FEF32C0D-BC1B-4185-8AAD-9593F40B72E7}">
      <dgm:prSet/>
      <dgm:spPr/>
      <dgm:t>
        <a:bodyPr/>
        <a:lstStyle/>
        <a:p>
          <a:endParaRPr lang="en-GB"/>
        </a:p>
      </dgm:t>
    </dgm:pt>
    <dgm:pt modelId="{5762049A-8BAE-4487-8009-3D5F0902C648}" type="sibTrans" cxnId="{FEF32C0D-BC1B-4185-8AAD-9593F40B72E7}">
      <dgm:prSet/>
      <dgm:spPr/>
      <dgm:t>
        <a:bodyPr/>
        <a:lstStyle/>
        <a:p>
          <a:endParaRPr lang="en-GB"/>
        </a:p>
      </dgm:t>
    </dgm:pt>
    <dgm:pt modelId="{3DCEADA7-AF5B-4D17-AE31-3A0027A098F7}" type="pres">
      <dgm:prSet presAssocID="{0ADBE917-C999-4612-9BB3-509E72AE84FE}" presName="compositeShape" presStyleCnt="0">
        <dgm:presLayoutVars>
          <dgm:chMax val="7"/>
          <dgm:dir/>
          <dgm:resizeHandles val="exact"/>
        </dgm:presLayoutVars>
      </dgm:prSet>
      <dgm:spPr/>
    </dgm:pt>
    <dgm:pt modelId="{F2F61FBA-2B02-4509-BECD-03CCDFD541F9}" type="pres">
      <dgm:prSet presAssocID="{0ADBE917-C999-4612-9BB3-509E72AE84FE}" presName="wedge1" presStyleLbl="node1" presStyleIdx="0" presStyleCnt="7"/>
      <dgm:spPr/>
    </dgm:pt>
    <dgm:pt modelId="{E2E63129-8372-439B-91F9-4C8BB6D19892}" type="pres">
      <dgm:prSet presAssocID="{0ADBE917-C999-4612-9BB3-509E72AE84FE}" presName="dummy1a" presStyleCnt="0"/>
      <dgm:spPr/>
    </dgm:pt>
    <dgm:pt modelId="{B81C101A-20A1-41E3-9268-CFA5E2A30B6A}" type="pres">
      <dgm:prSet presAssocID="{0ADBE917-C999-4612-9BB3-509E72AE84FE}" presName="dummy1b" presStyleCnt="0"/>
      <dgm:spPr/>
    </dgm:pt>
    <dgm:pt modelId="{0B33B601-DB78-46AB-9EC9-9FBDC9698A40}" type="pres">
      <dgm:prSet presAssocID="{0ADBE917-C999-4612-9BB3-509E72AE84FE}" presName="wedge1Tx" presStyleLbl="node1" presStyleIdx="0" presStyleCnt="7">
        <dgm:presLayoutVars>
          <dgm:chMax val="0"/>
          <dgm:chPref val="0"/>
          <dgm:bulletEnabled val="1"/>
        </dgm:presLayoutVars>
      </dgm:prSet>
      <dgm:spPr/>
    </dgm:pt>
    <dgm:pt modelId="{8E836A4C-C81B-4472-BE60-FD9673DC6FA0}" type="pres">
      <dgm:prSet presAssocID="{0ADBE917-C999-4612-9BB3-509E72AE84FE}" presName="wedge2" presStyleLbl="node1" presStyleIdx="1" presStyleCnt="7"/>
      <dgm:spPr/>
    </dgm:pt>
    <dgm:pt modelId="{F6D5D130-13F6-486D-B01E-FF3DFCE36649}" type="pres">
      <dgm:prSet presAssocID="{0ADBE917-C999-4612-9BB3-509E72AE84FE}" presName="dummy2a" presStyleCnt="0"/>
      <dgm:spPr/>
    </dgm:pt>
    <dgm:pt modelId="{91C133FC-844A-4B75-B2FC-4343885BE770}" type="pres">
      <dgm:prSet presAssocID="{0ADBE917-C999-4612-9BB3-509E72AE84FE}" presName="dummy2b" presStyleCnt="0"/>
      <dgm:spPr/>
    </dgm:pt>
    <dgm:pt modelId="{E815A599-25B2-4177-B59E-A05E05E9F88D}" type="pres">
      <dgm:prSet presAssocID="{0ADBE917-C999-4612-9BB3-509E72AE84FE}" presName="wedge2Tx" presStyleLbl="node1" presStyleIdx="1" presStyleCnt="7">
        <dgm:presLayoutVars>
          <dgm:chMax val="0"/>
          <dgm:chPref val="0"/>
          <dgm:bulletEnabled val="1"/>
        </dgm:presLayoutVars>
      </dgm:prSet>
      <dgm:spPr/>
    </dgm:pt>
    <dgm:pt modelId="{EF1244AD-D7F2-4EC2-9B05-AAE1C63877B8}" type="pres">
      <dgm:prSet presAssocID="{0ADBE917-C999-4612-9BB3-509E72AE84FE}" presName="wedge3" presStyleLbl="node1" presStyleIdx="2" presStyleCnt="7" custLinFactNeighborX="255" custLinFactNeighborY="347"/>
      <dgm:spPr/>
    </dgm:pt>
    <dgm:pt modelId="{FAC05D91-87E5-4971-8AF4-13297088F315}" type="pres">
      <dgm:prSet presAssocID="{0ADBE917-C999-4612-9BB3-509E72AE84FE}" presName="dummy3a" presStyleCnt="0"/>
      <dgm:spPr/>
    </dgm:pt>
    <dgm:pt modelId="{4CB180C6-AC34-4BAE-8CEA-587B5918E700}" type="pres">
      <dgm:prSet presAssocID="{0ADBE917-C999-4612-9BB3-509E72AE84FE}" presName="dummy3b" presStyleCnt="0"/>
      <dgm:spPr/>
    </dgm:pt>
    <dgm:pt modelId="{F294F367-B0FD-4B91-8582-5CC2AFE521A7}" type="pres">
      <dgm:prSet presAssocID="{0ADBE917-C999-4612-9BB3-509E72AE84FE}" presName="wedge3Tx" presStyleLbl="node1" presStyleIdx="2" presStyleCnt="7">
        <dgm:presLayoutVars>
          <dgm:chMax val="0"/>
          <dgm:chPref val="0"/>
          <dgm:bulletEnabled val="1"/>
        </dgm:presLayoutVars>
      </dgm:prSet>
      <dgm:spPr/>
    </dgm:pt>
    <dgm:pt modelId="{44167296-2524-4E2E-BDCB-809ABD74A23D}" type="pres">
      <dgm:prSet presAssocID="{0ADBE917-C999-4612-9BB3-509E72AE84FE}" presName="wedge4" presStyleLbl="node1" presStyleIdx="3" presStyleCnt="7" custLinFactNeighborX="-141" custLinFactNeighborY="-682"/>
      <dgm:spPr/>
    </dgm:pt>
    <dgm:pt modelId="{A9ADA9CD-B24F-4F04-9082-C7E36E40E8A0}" type="pres">
      <dgm:prSet presAssocID="{0ADBE917-C999-4612-9BB3-509E72AE84FE}" presName="dummy4a" presStyleCnt="0"/>
      <dgm:spPr/>
    </dgm:pt>
    <dgm:pt modelId="{76B2ADBB-00CB-49BB-A787-7236CDAA5937}" type="pres">
      <dgm:prSet presAssocID="{0ADBE917-C999-4612-9BB3-509E72AE84FE}" presName="dummy4b" presStyleCnt="0"/>
      <dgm:spPr/>
    </dgm:pt>
    <dgm:pt modelId="{6D317DBE-DF92-4D33-9D35-C20290B0CA66}" type="pres">
      <dgm:prSet presAssocID="{0ADBE917-C999-4612-9BB3-509E72AE84FE}" presName="wedge4Tx" presStyleLbl="node1" presStyleIdx="3" presStyleCnt="7">
        <dgm:presLayoutVars>
          <dgm:chMax val="0"/>
          <dgm:chPref val="0"/>
          <dgm:bulletEnabled val="1"/>
        </dgm:presLayoutVars>
      </dgm:prSet>
      <dgm:spPr/>
    </dgm:pt>
    <dgm:pt modelId="{3701D196-E880-4E39-B24E-FD59C0C915F8}" type="pres">
      <dgm:prSet presAssocID="{0ADBE917-C999-4612-9BB3-509E72AE84FE}" presName="wedge5" presStyleLbl="node1" presStyleIdx="4" presStyleCnt="7"/>
      <dgm:spPr/>
    </dgm:pt>
    <dgm:pt modelId="{4F38EA14-DFC3-4356-96A5-A73B0D6955B6}" type="pres">
      <dgm:prSet presAssocID="{0ADBE917-C999-4612-9BB3-509E72AE84FE}" presName="dummy5a" presStyleCnt="0"/>
      <dgm:spPr/>
    </dgm:pt>
    <dgm:pt modelId="{3C7DB63E-57D4-4CBE-8D70-91C3FEC9A28B}" type="pres">
      <dgm:prSet presAssocID="{0ADBE917-C999-4612-9BB3-509E72AE84FE}" presName="dummy5b" presStyleCnt="0"/>
      <dgm:spPr/>
    </dgm:pt>
    <dgm:pt modelId="{EC851359-E338-43E8-A25C-D219B33C3E42}" type="pres">
      <dgm:prSet presAssocID="{0ADBE917-C999-4612-9BB3-509E72AE84FE}" presName="wedge5Tx" presStyleLbl="node1" presStyleIdx="4" presStyleCnt="7">
        <dgm:presLayoutVars>
          <dgm:chMax val="0"/>
          <dgm:chPref val="0"/>
          <dgm:bulletEnabled val="1"/>
        </dgm:presLayoutVars>
      </dgm:prSet>
      <dgm:spPr/>
    </dgm:pt>
    <dgm:pt modelId="{4F6E44C3-A1C6-4F30-81FD-96EA63B4006F}" type="pres">
      <dgm:prSet presAssocID="{0ADBE917-C999-4612-9BB3-509E72AE84FE}" presName="wedge6" presStyleLbl="node1" presStyleIdx="5" presStyleCnt="7"/>
      <dgm:spPr/>
    </dgm:pt>
    <dgm:pt modelId="{FF71C703-803D-43CF-A48C-6D65A33256F3}" type="pres">
      <dgm:prSet presAssocID="{0ADBE917-C999-4612-9BB3-509E72AE84FE}" presName="dummy6a" presStyleCnt="0"/>
      <dgm:spPr/>
    </dgm:pt>
    <dgm:pt modelId="{6C2C03C3-5A5C-4A28-ADE6-D4536D72E556}" type="pres">
      <dgm:prSet presAssocID="{0ADBE917-C999-4612-9BB3-509E72AE84FE}" presName="dummy6b" presStyleCnt="0"/>
      <dgm:spPr/>
    </dgm:pt>
    <dgm:pt modelId="{6095C3DA-0DBD-4785-9D09-0EB88853F7BE}" type="pres">
      <dgm:prSet presAssocID="{0ADBE917-C999-4612-9BB3-509E72AE84FE}" presName="wedge6Tx" presStyleLbl="node1" presStyleIdx="5" presStyleCnt="7">
        <dgm:presLayoutVars>
          <dgm:chMax val="0"/>
          <dgm:chPref val="0"/>
          <dgm:bulletEnabled val="1"/>
        </dgm:presLayoutVars>
      </dgm:prSet>
      <dgm:spPr/>
    </dgm:pt>
    <dgm:pt modelId="{407C5BBE-49C3-41EC-BC15-0473DDD774A9}" type="pres">
      <dgm:prSet presAssocID="{0ADBE917-C999-4612-9BB3-509E72AE84FE}" presName="wedge7" presStyleLbl="node1" presStyleIdx="6" presStyleCnt="7" custLinFactNeighborX="185" custLinFactNeighborY="683"/>
      <dgm:spPr/>
    </dgm:pt>
    <dgm:pt modelId="{A270AC68-8562-440B-974F-ED8AE27FB855}" type="pres">
      <dgm:prSet presAssocID="{0ADBE917-C999-4612-9BB3-509E72AE84FE}" presName="dummy7a" presStyleCnt="0"/>
      <dgm:spPr/>
    </dgm:pt>
    <dgm:pt modelId="{95D1DF77-631C-4127-8944-9800A26795DD}" type="pres">
      <dgm:prSet presAssocID="{0ADBE917-C999-4612-9BB3-509E72AE84FE}" presName="dummy7b" presStyleCnt="0"/>
      <dgm:spPr/>
    </dgm:pt>
    <dgm:pt modelId="{2EEC1BF0-E4E1-49F0-A3E6-783150E467E5}" type="pres">
      <dgm:prSet presAssocID="{0ADBE917-C999-4612-9BB3-509E72AE84FE}" presName="wedge7Tx" presStyleLbl="node1" presStyleIdx="6" presStyleCnt="7">
        <dgm:presLayoutVars>
          <dgm:chMax val="0"/>
          <dgm:chPref val="0"/>
          <dgm:bulletEnabled val="1"/>
        </dgm:presLayoutVars>
      </dgm:prSet>
      <dgm:spPr/>
    </dgm:pt>
    <dgm:pt modelId="{E0209162-FA40-4997-A36A-A3660CEE4DDD}" type="pres">
      <dgm:prSet presAssocID="{FBF2160C-D244-4CA3-BB00-C5485FD3C667}" presName="arrowWedge1" presStyleLbl="fgSibTrans2D1" presStyleIdx="0" presStyleCnt="7"/>
      <dgm:spPr>
        <a:solidFill>
          <a:srgbClr val="2F75F8"/>
        </a:solidFill>
      </dgm:spPr>
    </dgm:pt>
    <dgm:pt modelId="{571CC911-53D4-4C8F-9D81-C3E2AC74520F}" type="pres">
      <dgm:prSet presAssocID="{66A15A17-170F-4D0C-AED2-E64F4FD69541}" presName="arrowWedge2" presStyleLbl="fgSibTrans2D1" presStyleIdx="1" presStyleCnt="7"/>
      <dgm:spPr>
        <a:solidFill>
          <a:srgbClr val="2F75F8"/>
        </a:solidFill>
      </dgm:spPr>
    </dgm:pt>
    <dgm:pt modelId="{669BAC3C-F386-4F8E-AA9B-E86A5FD6FAD1}" type="pres">
      <dgm:prSet presAssocID="{5762049A-8BAE-4487-8009-3D5F0902C648}" presName="arrowWedge3" presStyleLbl="fgSibTrans2D1" presStyleIdx="2" presStyleCnt="7"/>
      <dgm:spPr>
        <a:solidFill>
          <a:srgbClr val="2F75F8"/>
        </a:solidFill>
      </dgm:spPr>
    </dgm:pt>
    <dgm:pt modelId="{0DA795BA-7FBE-4E10-86C2-35D35F1F239E}" type="pres">
      <dgm:prSet presAssocID="{FF2DCCF4-6523-4B6B-B26D-7520337BE6CF}" presName="arrowWedge4" presStyleLbl="fgSibTrans2D1" presStyleIdx="3" presStyleCnt="7" custLinFactNeighborY="-491"/>
      <dgm:spPr>
        <a:solidFill>
          <a:srgbClr val="2F75F8"/>
        </a:solidFill>
      </dgm:spPr>
    </dgm:pt>
    <dgm:pt modelId="{3E0F6F40-E984-421B-805A-A2AC1B092F56}" type="pres">
      <dgm:prSet presAssocID="{5E5A5C34-8067-4AF4-9202-BE693513FEBB}" presName="arrowWedge5" presStyleLbl="fgSibTrans2D1" presStyleIdx="4" presStyleCnt="7"/>
      <dgm:spPr>
        <a:solidFill>
          <a:srgbClr val="2F75F8"/>
        </a:solidFill>
      </dgm:spPr>
    </dgm:pt>
    <dgm:pt modelId="{AF3B4212-6DBA-40A1-8050-F625B1349651}" type="pres">
      <dgm:prSet presAssocID="{95C3FB81-1C49-46F6-AFA8-F82C98052724}" presName="arrowWedge6" presStyleLbl="fgSibTrans2D1" presStyleIdx="5" presStyleCnt="7"/>
      <dgm:spPr>
        <a:solidFill>
          <a:srgbClr val="2F75F8"/>
        </a:solidFill>
      </dgm:spPr>
    </dgm:pt>
    <dgm:pt modelId="{CA9E6194-B634-4967-AA8E-065AF4537B60}" type="pres">
      <dgm:prSet presAssocID="{E97A1B65-FBB6-44FD-84C0-88E355169E7E}" presName="arrowWedge7" presStyleLbl="fgSibTrans2D1" presStyleIdx="6" presStyleCnt="7"/>
      <dgm:spPr>
        <a:solidFill>
          <a:srgbClr val="2F75F8"/>
        </a:solidFill>
      </dgm:spPr>
    </dgm:pt>
  </dgm:ptLst>
  <dgm:cxnLst>
    <dgm:cxn modelId="{8CA2D60A-8972-4BDD-9005-77FC2B94F3E7}" type="presOf" srcId="{B2FDBF5B-E4DE-4D04-A63F-C70F558A59E5}" destId="{EF1244AD-D7F2-4EC2-9B05-AAE1C63877B8}" srcOrd="0" destOrd="0" presId="urn:microsoft.com/office/officeart/2005/8/layout/cycle8"/>
    <dgm:cxn modelId="{FEF32C0D-BC1B-4185-8AAD-9593F40B72E7}" srcId="{0ADBE917-C999-4612-9BB3-509E72AE84FE}" destId="{B2FDBF5B-E4DE-4D04-A63F-C70F558A59E5}" srcOrd="2" destOrd="0" parTransId="{D1F6A0F9-2470-4429-B3CF-9D3BB60240AC}" sibTransId="{5762049A-8BAE-4487-8009-3D5F0902C648}"/>
    <dgm:cxn modelId="{F5744C0D-96D5-458A-822A-88092A016EE2}" type="presOf" srcId="{0ADBE917-C999-4612-9BB3-509E72AE84FE}" destId="{3DCEADA7-AF5B-4D17-AE31-3A0027A098F7}" srcOrd="0" destOrd="0" presId="urn:microsoft.com/office/officeart/2005/8/layout/cycle8"/>
    <dgm:cxn modelId="{3CCFA533-0AE7-4642-A199-AC4F8A3BC113}" type="presOf" srcId="{E54A3D0C-5BD0-4D40-91A3-B18A1AE90ACF}" destId="{2EEC1BF0-E4E1-49F0-A3E6-783150E467E5}" srcOrd="1" destOrd="0" presId="urn:microsoft.com/office/officeart/2005/8/layout/cycle8"/>
    <dgm:cxn modelId="{CDFF8947-111E-4383-AA7F-7C9836BA86ED}" srcId="{0ADBE917-C999-4612-9BB3-509E72AE84FE}" destId="{E54A3D0C-5BD0-4D40-91A3-B18A1AE90ACF}" srcOrd="6" destOrd="0" parTransId="{DFC78EC8-58C7-455A-9219-0DC9E9671882}" sibTransId="{E97A1B65-FBB6-44FD-84C0-88E355169E7E}"/>
    <dgm:cxn modelId="{7F4FDC4D-2D2E-4CF7-8748-F26318B3E3EF}" type="presOf" srcId="{4E5139C9-4B6B-4652-8A99-0B58B775505A}" destId="{E815A599-25B2-4177-B59E-A05E05E9F88D}" srcOrd="1" destOrd="0" presId="urn:microsoft.com/office/officeart/2005/8/layout/cycle8"/>
    <dgm:cxn modelId="{F50CEB70-B5F6-4202-915D-DA66433612ED}" type="presOf" srcId="{CD646AF2-52CA-41CA-92DC-6F7DE98778AF}" destId="{6D317DBE-DF92-4D33-9D35-C20290B0CA66}" srcOrd="1" destOrd="0" presId="urn:microsoft.com/office/officeart/2005/8/layout/cycle8"/>
    <dgm:cxn modelId="{93B1B772-BE81-4E22-ABE8-F24EA910342B}" srcId="{0ADBE917-C999-4612-9BB3-509E72AE84FE}" destId="{D3701373-6CAF-42FA-9F3C-EF1C24C3DDC4}" srcOrd="5" destOrd="0" parTransId="{D4BA83D5-B211-413E-B923-B05BA2452BAD}" sibTransId="{95C3FB81-1C49-46F6-AFA8-F82C98052724}"/>
    <dgm:cxn modelId="{E130A753-9D9E-4C0E-A46C-6BC8511A977F}" type="presOf" srcId="{CED39082-0CAC-440E-BBA8-7297AC572640}" destId="{EC851359-E338-43E8-A25C-D219B33C3E42}" srcOrd="1" destOrd="0" presId="urn:microsoft.com/office/officeart/2005/8/layout/cycle8"/>
    <dgm:cxn modelId="{C5DE1878-DA4F-4A96-812B-88E30E7A5CBD}" type="presOf" srcId="{B2FDBF5B-E4DE-4D04-A63F-C70F558A59E5}" destId="{F294F367-B0FD-4B91-8582-5CC2AFE521A7}" srcOrd="1" destOrd="0" presId="urn:microsoft.com/office/officeart/2005/8/layout/cycle8"/>
    <dgm:cxn modelId="{0EC95759-68D2-48BA-A27A-A1D87E992624}" type="presOf" srcId="{4E5139C9-4B6B-4652-8A99-0B58B775505A}" destId="{8E836A4C-C81B-4472-BE60-FD9673DC6FA0}" srcOrd="0" destOrd="0" presId="urn:microsoft.com/office/officeart/2005/8/layout/cycle8"/>
    <dgm:cxn modelId="{B11CA37B-0325-40CE-AEAB-73D18C97D5E2}" type="presOf" srcId="{41D44878-6438-47C2-8090-89A3FFE4ABF6}" destId="{0B33B601-DB78-46AB-9EC9-9FBDC9698A40}" srcOrd="1" destOrd="0" presId="urn:microsoft.com/office/officeart/2005/8/layout/cycle8"/>
    <dgm:cxn modelId="{F94D977F-8B52-4119-A1EC-4AAC91666A48}" srcId="{0ADBE917-C999-4612-9BB3-509E72AE84FE}" destId="{41D44878-6438-47C2-8090-89A3FFE4ABF6}" srcOrd="0" destOrd="0" parTransId="{CFD45409-1376-4133-9AFB-2E86C2802CCF}" sibTransId="{FBF2160C-D244-4CA3-BB00-C5485FD3C667}"/>
    <dgm:cxn modelId="{21E14997-9CBA-4572-A1AC-5F1D3162D7D4}" srcId="{0ADBE917-C999-4612-9BB3-509E72AE84FE}" destId="{CD646AF2-52CA-41CA-92DC-6F7DE98778AF}" srcOrd="3" destOrd="0" parTransId="{14F6CA44-D9CF-47E0-BED0-778AD9F248DF}" sibTransId="{FF2DCCF4-6523-4B6B-B26D-7520337BE6CF}"/>
    <dgm:cxn modelId="{93F46AA9-B8E2-4E57-8DC6-59F3F21C96F5}" type="presOf" srcId="{D3701373-6CAF-42FA-9F3C-EF1C24C3DDC4}" destId="{4F6E44C3-A1C6-4F30-81FD-96EA63B4006F}" srcOrd="0" destOrd="0" presId="urn:microsoft.com/office/officeart/2005/8/layout/cycle8"/>
    <dgm:cxn modelId="{8E80A0B8-3F35-47FD-B9AD-4CC5D6E6F47C}" srcId="{0ADBE917-C999-4612-9BB3-509E72AE84FE}" destId="{CED39082-0CAC-440E-BBA8-7297AC572640}" srcOrd="4" destOrd="0" parTransId="{4FBF1845-36EB-4E97-83EB-D76CA5BD3154}" sibTransId="{5E5A5C34-8067-4AF4-9202-BE693513FEBB}"/>
    <dgm:cxn modelId="{0C0419BE-42BA-4B17-A950-5EC1B11FF240}" type="presOf" srcId="{D3701373-6CAF-42FA-9F3C-EF1C24C3DDC4}" destId="{6095C3DA-0DBD-4785-9D09-0EB88853F7BE}" srcOrd="1" destOrd="0" presId="urn:microsoft.com/office/officeart/2005/8/layout/cycle8"/>
    <dgm:cxn modelId="{2728AFDA-467D-4E7D-8301-FFEC91EBE8FF}" type="presOf" srcId="{CED39082-0CAC-440E-BBA8-7297AC572640}" destId="{3701D196-E880-4E39-B24E-FD59C0C915F8}" srcOrd="0" destOrd="0" presId="urn:microsoft.com/office/officeart/2005/8/layout/cycle8"/>
    <dgm:cxn modelId="{425D2AE2-E585-4283-9913-CEFC208E3F7F}" type="presOf" srcId="{41D44878-6438-47C2-8090-89A3FFE4ABF6}" destId="{F2F61FBA-2B02-4509-BECD-03CCDFD541F9}" srcOrd="0" destOrd="0" presId="urn:microsoft.com/office/officeart/2005/8/layout/cycle8"/>
    <dgm:cxn modelId="{8ADEB3E3-B8CE-4AC1-BD9E-3376D0B0BE18}" type="presOf" srcId="{CD646AF2-52CA-41CA-92DC-6F7DE98778AF}" destId="{44167296-2524-4E2E-BDCB-809ABD74A23D}" srcOrd="0" destOrd="0" presId="urn:microsoft.com/office/officeart/2005/8/layout/cycle8"/>
    <dgm:cxn modelId="{9CD5AFEB-AC70-4C89-B9E7-BB6EFF465C29}" type="presOf" srcId="{E54A3D0C-5BD0-4D40-91A3-B18A1AE90ACF}" destId="{407C5BBE-49C3-41EC-BC15-0473DDD774A9}" srcOrd="0" destOrd="0" presId="urn:microsoft.com/office/officeart/2005/8/layout/cycle8"/>
    <dgm:cxn modelId="{6DC390F3-F7E7-49A4-9AD1-70C131D16936}" srcId="{0ADBE917-C999-4612-9BB3-509E72AE84FE}" destId="{4E5139C9-4B6B-4652-8A99-0B58B775505A}" srcOrd="1" destOrd="0" parTransId="{2F082C56-355A-4D4F-8F2B-3966767C081B}" sibTransId="{66A15A17-170F-4D0C-AED2-E64F4FD69541}"/>
    <dgm:cxn modelId="{4F9363A7-B5A3-4895-A07A-ED9D8688814A}" type="presParOf" srcId="{3DCEADA7-AF5B-4D17-AE31-3A0027A098F7}" destId="{F2F61FBA-2B02-4509-BECD-03CCDFD541F9}" srcOrd="0" destOrd="0" presId="urn:microsoft.com/office/officeart/2005/8/layout/cycle8"/>
    <dgm:cxn modelId="{D0A4DBC2-51E4-446D-B009-80EAD2610756}" type="presParOf" srcId="{3DCEADA7-AF5B-4D17-AE31-3A0027A098F7}" destId="{E2E63129-8372-439B-91F9-4C8BB6D19892}" srcOrd="1" destOrd="0" presId="urn:microsoft.com/office/officeart/2005/8/layout/cycle8"/>
    <dgm:cxn modelId="{F7339F39-BBF9-42D4-ACE1-2AAE5D3797BD}" type="presParOf" srcId="{3DCEADA7-AF5B-4D17-AE31-3A0027A098F7}" destId="{B81C101A-20A1-41E3-9268-CFA5E2A30B6A}" srcOrd="2" destOrd="0" presId="urn:microsoft.com/office/officeart/2005/8/layout/cycle8"/>
    <dgm:cxn modelId="{FF60966E-70D7-4AE5-9E46-5BEB2F4BDFC5}" type="presParOf" srcId="{3DCEADA7-AF5B-4D17-AE31-3A0027A098F7}" destId="{0B33B601-DB78-46AB-9EC9-9FBDC9698A40}" srcOrd="3" destOrd="0" presId="urn:microsoft.com/office/officeart/2005/8/layout/cycle8"/>
    <dgm:cxn modelId="{443150DE-08E1-49F7-8377-8DE9AE9CFB7D}" type="presParOf" srcId="{3DCEADA7-AF5B-4D17-AE31-3A0027A098F7}" destId="{8E836A4C-C81B-4472-BE60-FD9673DC6FA0}" srcOrd="4" destOrd="0" presId="urn:microsoft.com/office/officeart/2005/8/layout/cycle8"/>
    <dgm:cxn modelId="{99632FBB-C0FD-45B8-A2CF-8AF7CED3461A}" type="presParOf" srcId="{3DCEADA7-AF5B-4D17-AE31-3A0027A098F7}" destId="{F6D5D130-13F6-486D-B01E-FF3DFCE36649}" srcOrd="5" destOrd="0" presId="urn:microsoft.com/office/officeart/2005/8/layout/cycle8"/>
    <dgm:cxn modelId="{A477A71A-9DA4-4FFC-838F-C4180F434C66}" type="presParOf" srcId="{3DCEADA7-AF5B-4D17-AE31-3A0027A098F7}" destId="{91C133FC-844A-4B75-B2FC-4343885BE770}" srcOrd="6" destOrd="0" presId="urn:microsoft.com/office/officeart/2005/8/layout/cycle8"/>
    <dgm:cxn modelId="{1A200384-EC56-4FF4-A4AA-5D3203BC9C47}" type="presParOf" srcId="{3DCEADA7-AF5B-4D17-AE31-3A0027A098F7}" destId="{E815A599-25B2-4177-B59E-A05E05E9F88D}" srcOrd="7" destOrd="0" presId="urn:microsoft.com/office/officeart/2005/8/layout/cycle8"/>
    <dgm:cxn modelId="{D1F1E916-EE8F-49AF-BBEC-B2AD493A8041}" type="presParOf" srcId="{3DCEADA7-AF5B-4D17-AE31-3A0027A098F7}" destId="{EF1244AD-D7F2-4EC2-9B05-AAE1C63877B8}" srcOrd="8" destOrd="0" presId="urn:microsoft.com/office/officeart/2005/8/layout/cycle8"/>
    <dgm:cxn modelId="{B98FF1AE-A3F8-482B-850F-B5CFF0B4517E}" type="presParOf" srcId="{3DCEADA7-AF5B-4D17-AE31-3A0027A098F7}" destId="{FAC05D91-87E5-4971-8AF4-13297088F315}" srcOrd="9" destOrd="0" presId="urn:microsoft.com/office/officeart/2005/8/layout/cycle8"/>
    <dgm:cxn modelId="{E627C159-1509-4A94-9A8E-14A294CA0A6B}" type="presParOf" srcId="{3DCEADA7-AF5B-4D17-AE31-3A0027A098F7}" destId="{4CB180C6-AC34-4BAE-8CEA-587B5918E700}" srcOrd="10" destOrd="0" presId="urn:microsoft.com/office/officeart/2005/8/layout/cycle8"/>
    <dgm:cxn modelId="{CC6C9283-621D-46F6-9BE0-05F9C6982393}" type="presParOf" srcId="{3DCEADA7-AF5B-4D17-AE31-3A0027A098F7}" destId="{F294F367-B0FD-4B91-8582-5CC2AFE521A7}" srcOrd="11" destOrd="0" presId="urn:microsoft.com/office/officeart/2005/8/layout/cycle8"/>
    <dgm:cxn modelId="{F790656D-091B-4FCD-9750-A65CE2926801}" type="presParOf" srcId="{3DCEADA7-AF5B-4D17-AE31-3A0027A098F7}" destId="{44167296-2524-4E2E-BDCB-809ABD74A23D}" srcOrd="12" destOrd="0" presId="urn:microsoft.com/office/officeart/2005/8/layout/cycle8"/>
    <dgm:cxn modelId="{1EEB832E-DE4E-4D10-8927-A582CB72F864}" type="presParOf" srcId="{3DCEADA7-AF5B-4D17-AE31-3A0027A098F7}" destId="{A9ADA9CD-B24F-4F04-9082-C7E36E40E8A0}" srcOrd="13" destOrd="0" presId="urn:microsoft.com/office/officeart/2005/8/layout/cycle8"/>
    <dgm:cxn modelId="{F074F518-D4DF-4B09-AC82-F7A65A5F1420}" type="presParOf" srcId="{3DCEADA7-AF5B-4D17-AE31-3A0027A098F7}" destId="{76B2ADBB-00CB-49BB-A787-7236CDAA5937}" srcOrd="14" destOrd="0" presId="urn:microsoft.com/office/officeart/2005/8/layout/cycle8"/>
    <dgm:cxn modelId="{F514D2F7-99FA-42A3-A197-BC2035938E8D}" type="presParOf" srcId="{3DCEADA7-AF5B-4D17-AE31-3A0027A098F7}" destId="{6D317DBE-DF92-4D33-9D35-C20290B0CA66}" srcOrd="15" destOrd="0" presId="urn:microsoft.com/office/officeart/2005/8/layout/cycle8"/>
    <dgm:cxn modelId="{117B7BC4-0F14-4C99-B6F4-1ACE72F74705}" type="presParOf" srcId="{3DCEADA7-AF5B-4D17-AE31-3A0027A098F7}" destId="{3701D196-E880-4E39-B24E-FD59C0C915F8}" srcOrd="16" destOrd="0" presId="urn:microsoft.com/office/officeart/2005/8/layout/cycle8"/>
    <dgm:cxn modelId="{8ED0DAA3-8A9F-4BCE-8D49-9131DC71EF68}" type="presParOf" srcId="{3DCEADA7-AF5B-4D17-AE31-3A0027A098F7}" destId="{4F38EA14-DFC3-4356-96A5-A73B0D6955B6}" srcOrd="17" destOrd="0" presId="urn:microsoft.com/office/officeart/2005/8/layout/cycle8"/>
    <dgm:cxn modelId="{8E984F4A-685E-4FD3-83AF-6760204D4075}" type="presParOf" srcId="{3DCEADA7-AF5B-4D17-AE31-3A0027A098F7}" destId="{3C7DB63E-57D4-4CBE-8D70-91C3FEC9A28B}" srcOrd="18" destOrd="0" presId="urn:microsoft.com/office/officeart/2005/8/layout/cycle8"/>
    <dgm:cxn modelId="{C6F5E2A2-5DE3-4156-BBA8-97C8136779A7}" type="presParOf" srcId="{3DCEADA7-AF5B-4D17-AE31-3A0027A098F7}" destId="{EC851359-E338-43E8-A25C-D219B33C3E42}" srcOrd="19" destOrd="0" presId="urn:microsoft.com/office/officeart/2005/8/layout/cycle8"/>
    <dgm:cxn modelId="{3CEB1259-8D2F-4002-B826-3E45135A8287}" type="presParOf" srcId="{3DCEADA7-AF5B-4D17-AE31-3A0027A098F7}" destId="{4F6E44C3-A1C6-4F30-81FD-96EA63B4006F}" srcOrd="20" destOrd="0" presId="urn:microsoft.com/office/officeart/2005/8/layout/cycle8"/>
    <dgm:cxn modelId="{F02CD6CD-4FD7-4461-A020-34A9BBBD68D2}" type="presParOf" srcId="{3DCEADA7-AF5B-4D17-AE31-3A0027A098F7}" destId="{FF71C703-803D-43CF-A48C-6D65A33256F3}" srcOrd="21" destOrd="0" presId="urn:microsoft.com/office/officeart/2005/8/layout/cycle8"/>
    <dgm:cxn modelId="{AC97C3F3-FA73-4786-949C-4D4AC6D3228F}" type="presParOf" srcId="{3DCEADA7-AF5B-4D17-AE31-3A0027A098F7}" destId="{6C2C03C3-5A5C-4A28-ADE6-D4536D72E556}" srcOrd="22" destOrd="0" presId="urn:microsoft.com/office/officeart/2005/8/layout/cycle8"/>
    <dgm:cxn modelId="{A865592A-223B-4CEA-9DF9-9DA76049A14B}" type="presParOf" srcId="{3DCEADA7-AF5B-4D17-AE31-3A0027A098F7}" destId="{6095C3DA-0DBD-4785-9D09-0EB88853F7BE}" srcOrd="23" destOrd="0" presId="urn:microsoft.com/office/officeart/2005/8/layout/cycle8"/>
    <dgm:cxn modelId="{CADBA623-2F97-4876-B374-13EE074B88A5}" type="presParOf" srcId="{3DCEADA7-AF5B-4D17-AE31-3A0027A098F7}" destId="{407C5BBE-49C3-41EC-BC15-0473DDD774A9}" srcOrd="24" destOrd="0" presId="urn:microsoft.com/office/officeart/2005/8/layout/cycle8"/>
    <dgm:cxn modelId="{5A355A53-C38A-4CE8-962B-33515BF1CAAD}" type="presParOf" srcId="{3DCEADA7-AF5B-4D17-AE31-3A0027A098F7}" destId="{A270AC68-8562-440B-974F-ED8AE27FB855}" srcOrd="25" destOrd="0" presId="urn:microsoft.com/office/officeart/2005/8/layout/cycle8"/>
    <dgm:cxn modelId="{1DA433A8-D148-4187-B54B-D2B26920BDB2}" type="presParOf" srcId="{3DCEADA7-AF5B-4D17-AE31-3A0027A098F7}" destId="{95D1DF77-631C-4127-8944-9800A26795DD}" srcOrd="26" destOrd="0" presId="urn:microsoft.com/office/officeart/2005/8/layout/cycle8"/>
    <dgm:cxn modelId="{1EEA6108-B4E2-4B08-BD55-0540076FBD94}" type="presParOf" srcId="{3DCEADA7-AF5B-4D17-AE31-3A0027A098F7}" destId="{2EEC1BF0-E4E1-49F0-A3E6-783150E467E5}" srcOrd="27" destOrd="0" presId="urn:microsoft.com/office/officeart/2005/8/layout/cycle8"/>
    <dgm:cxn modelId="{2E361148-7C28-453B-8A03-57FA5C024147}" type="presParOf" srcId="{3DCEADA7-AF5B-4D17-AE31-3A0027A098F7}" destId="{E0209162-FA40-4997-A36A-A3660CEE4DDD}" srcOrd="28" destOrd="0" presId="urn:microsoft.com/office/officeart/2005/8/layout/cycle8"/>
    <dgm:cxn modelId="{8C762566-16DF-447B-BFAA-53B61F8D2A46}" type="presParOf" srcId="{3DCEADA7-AF5B-4D17-AE31-3A0027A098F7}" destId="{571CC911-53D4-4C8F-9D81-C3E2AC74520F}" srcOrd="29" destOrd="0" presId="urn:microsoft.com/office/officeart/2005/8/layout/cycle8"/>
    <dgm:cxn modelId="{F5D3DD06-C294-4E78-BA69-4EAA2E7EEF1B}" type="presParOf" srcId="{3DCEADA7-AF5B-4D17-AE31-3A0027A098F7}" destId="{669BAC3C-F386-4F8E-AA9B-E86A5FD6FAD1}" srcOrd="30" destOrd="0" presId="urn:microsoft.com/office/officeart/2005/8/layout/cycle8"/>
    <dgm:cxn modelId="{491A3EF9-79E3-464C-8BFC-95473AAAC08C}" type="presParOf" srcId="{3DCEADA7-AF5B-4D17-AE31-3A0027A098F7}" destId="{0DA795BA-7FBE-4E10-86C2-35D35F1F239E}" srcOrd="31" destOrd="0" presId="urn:microsoft.com/office/officeart/2005/8/layout/cycle8"/>
    <dgm:cxn modelId="{273C9655-7A95-40FA-BCA2-60A5EECA0B0B}" type="presParOf" srcId="{3DCEADA7-AF5B-4D17-AE31-3A0027A098F7}" destId="{3E0F6F40-E984-421B-805A-A2AC1B092F56}" srcOrd="32" destOrd="0" presId="urn:microsoft.com/office/officeart/2005/8/layout/cycle8"/>
    <dgm:cxn modelId="{411A8CD8-9473-4005-AAE6-30684FACA108}" type="presParOf" srcId="{3DCEADA7-AF5B-4D17-AE31-3A0027A098F7}" destId="{AF3B4212-6DBA-40A1-8050-F625B1349651}" srcOrd="33" destOrd="0" presId="urn:microsoft.com/office/officeart/2005/8/layout/cycle8"/>
    <dgm:cxn modelId="{56847436-577E-4D40-908B-8EA9EF7EB48A}" type="presParOf" srcId="{3DCEADA7-AF5B-4D17-AE31-3A0027A098F7}" destId="{CA9E6194-B634-4967-AA8E-065AF4537B60}"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5980D-2F48-4CD0-A24A-F4A4677312D6}">
      <dsp:nvSpPr>
        <dsp:cNvPr id="0" name=""/>
        <dsp:cNvSpPr/>
      </dsp:nvSpPr>
      <dsp:spPr>
        <a:xfrm rot="5400000">
          <a:off x="-280768" y="283007"/>
          <a:ext cx="1871792" cy="1310255"/>
        </a:xfrm>
        <a:prstGeom prst="chevron">
          <a:avLst/>
        </a:prstGeom>
        <a:solidFill>
          <a:srgbClr val="FFFF00"/>
        </a:solidFill>
        <a:ln w="12700" cap="flat" cmpd="sng" algn="ctr">
          <a:solidFill>
            <a:srgbClr val="07A29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002060"/>
              </a:solidFill>
            </a:rPr>
            <a:t>Learning outcomes</a:t>
          </a:r>
        </a:p>
      </dsp:txBody>
      <dsp:txXfrm rot="-5400000">
        <a:off x="1" y="657367"/>
        <a:ext cx="1310255" cy="561537"/>
      </dsp:txXfrm>
    </dsp:sp>
    <dsp:sp modelId="{12AC8578-0596-45DE-A4A4-20E80FDA27FE}">
      <dsp:nvSpPr>
        <dsp:cNvPr id="0" name=""/>
        <dsp:cNvSpPr/>
      </dsp:nvSpPr>
      <dsp:spPr>
        <a:xfrm rot="5400000">
          <a:off x="5629394" y="-4316900"/>
          <a:ext cx="1216665" cy="98549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rgbClr val="002060"/>
              </a:solidFill>
            </a:rPr>
            <a:t>We have decided on threads derived from the 27 what matters statements 
These threads will run across our curriculum as threads that give the essence of learning</a:t>
          </a:r>
        </a:p>
      </dsp:txBody>
      <dsp:txXfrm rot="-5400000">
        <a:off x="1310255" y="61632"/>
        <a:ext cx="9795551" cy="1097879"/>
      </dsp:txXfrm>
    </dsp:sp>
    <dsp:sp modelId="{98194517-A5F0-482D-9DCF-17C39391DCA6}">
      <dsp:nvSpPr>
        <dsp:cNvPr id="0" name=""/>
        <dsp:cNvSpPr/>
      </dsp:nvSpPr>
      <dsp:spPr>
        <a:xfrm rot="5400000">
          <a:off x="-280768" y="1963336"/>
          <a:ext cx="1871792" cy="1310255"/>
        </a:xfrm>
        <a:prstGeom prst="chevron">
          <a:avLst/>
        </a:prstGeom>
        <a:solidFill>
          <a:schemeClr val="accent6">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Understand progression</a:t>
          </a:r>
        </a:p>
      </dsp:txBody>
      <dsp:txXfrm rot="-5400000">
        <a:off x="1" y="2337696"/>
        <a:ext cx="1310255" cy="561537"/>
      </dsp:txXfrm>
    </dsp:sp>
    <dsp:sp modelId="{6B5A8B7C-4DB2-48AD-A71A-987A9035F4F3}">
      <dsp:nvSpPr>
        <dsp:cNvPr id="0" name=""/>
        <dsp:cNvSpPr/>
      </dsp:nvSpPr>
      <dsp:spPr>
        <a:xfrm rot="5400000">
          <a:off x="5629394" y="-2636571"/>
          <a:ext cx="1216665" cy="98549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rgbClr val="002060"/>
              </a:solidFill>
            </a:rPr>
            <a:t>We use the Principles of Progression and Descriptors of learning to understand progress and to ensure that there is continuity within our Curriculum.  
We will collaborate internally, with the cluster and further to develop a shared understanding of progression</a:t>
          </a:r>
        </a:p>
      </dsp:txBody>
      <dsp:txXfrm rot="-5400000">
        <a:off x="1310255" y="1741961"/>
        <a:ext cx="9795551" cy="1097879"/>
      </dsp:txXfrm>
    </dsp:sp>
    <dsp:sp modelId="{1DB2F319-F7DF-45DC-BC68-5163CDF9F2EB}">
      <dsp:nvSpPr>
        <dsp:cNvPr id="0" name=""/>
        <dsp:cNvSpPr/>
      </dsp:nvSpPr>
      <dsp:spPr>
        <a:xfrm rot="5400000">
          <a:off x="-280768" y="3643666"/>
          <a:ext cx="1871792" cy="1310255"/>
        </a:xfrm>
        <a:prstGeom prst="chevron">
          <a:avLst/>
        </a:prstGeom>
        <a:solidFill>
          <a:srgbClr val="FF0000"/>
        </a:solidFill>
        <a:ln w="12700" cap="flat" cmpd="sng" algn="ctr">
          <a:solidFill>
            <a:srgbClr val="00489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rgbClr val="004890"/>
              </a:solidFill>
            </a:rPr>
            <a:t>Assess</a:t>
          </a:r>
        </a:p>
      </dsp:txBody>
      <dsp:txXfrm rot="-5400000">
        <a:off x="1" y="4018026"/>
        <a:ext cx="1310255" cy="561537"/>
      </dsp:txXfrm>
    </dsp:sp>
    <dsp:sp modelId="{275975CE-F8AD-4B3A-8262-F29CDAA8D127}">
      <dsp:nvSpPr>
        <dsp:cNvPr id="0" name=""/>
        <dsp:cNvSpPr/>
      </dsp:nvSpPr>
      <dsp:spPr>
        <a:xfrm rot="5400000">
          <a:off x="5629394" y="-956242"/>
          <a:ext cx="1216665" cy="985494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0" i="0" kern="1200" dirty="0">
              <a:solidFill>
                <a:srgbClr val="002060"/>
              </a:solidFill>
            </a:rPr>
            <a:t>Our assessment arrangements will support our practitioners to establish learners' understanding of the curriculum we have designed, and support learners' progress along the continuum.</a:t>
          </a:r>
          <a:endParaRPr lang="en-GB" sz="1800" kern="1200" dirty="0">
            <a:solidFill>
              <a:srgbClr val="002060"/>
            </a:solidFill>
          </a:endParaRPr>
        </a:p>
      </dsp:txBody>
      <dsp:txXfrm rot="-5400000">
        <a:off x="1310255" y="3422290"/>
        <a:ext cx="9795551" cy="10978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61FBA-2B02-4509-BECD-03CCDFD541F9}">
      <dsp:nvSpPr>
        <dsp:cNvPr id="0" name=""/>
        <dsp:cNvSpPr/>
      </dsp:nvSpPr>
      <dsp:spPr>
        <a:xfrm>
          <a:off x="1835302" y="330538"/>
          <a:ext cx="4551680" cy="4551680"/>
        </a:xfrm>
        <a:prstGeom prst="pie">
          <a:avLst>
            <a:gd name="adj1" fmla="val 16200000"/>
            <a:gd name="adj2" fmla="val 19285716"/>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solidFill>
                <a:schemeClr val="bg1"/>
              </a:solidFill>
            </a:rPr>
            <a:t>For the learners
</a:t>
          </a:r>
        </a:p>
      </dsp:txBody>
      <dsp:txXfrm>
        <a:off x="4226560" y="753194"/>
        <a:ext cx="1083733" cy="866986"/>
      </dsp:txXfrm>
    </dsp:sp>
    <dsp:sp modelId="{8E836A4C-C81B-4472-BE60-FD9673DC6FA0}">
      <dsp:nvSpPr>
        <dsp:cNvPr id="0" name=""/>
        <dsp:cNvSpPr/>
      </dsp:nvSpPr>
      <dsp:spPr>
        <a:xfrm>
          <a:off x="1893823" y="403690"/>
          <a:ext cx="4551680" cy="4551680"/>
        </a:xfrm>
        <a:prstGeom prst="pie">
          <a:avLst>
            <a:gd name="adj1" fmla="val 19285716"/>
            <a:gd name="adj2" fmla="val 771428"/>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y-GB" sz="1100" kern="1200" noProof="0" dirty="0" err="1"/>
            <a:t>Bespoke</a:t>
          </a:r>
          <a:r>
            <a:rPr lang="cy-GB" sz="1100" kern="1200" noProof="0" dirty="0"/>
            <a:t> </a:t>
          </a:r>
          <a:r>
            <a:rPr lang="cy-GB" sz="1100" kern="1200" noProof="0" dirty="0" err="1"/>
            <a:t>and</a:t>
          </a:r>
          <a:r>
            <a:rPr lang="cy-GB" sz="1100" kern="1200" noProof="0" dirty="0"/>
            <a:t> </a:t>
          </a:r>
          <a:r>
            <a:rPr lang="cy-GB" sz="1100" kern="1200" noProof="0" dirty="0" err="1"/>
            <a:t>positive</a:t>
          </a:r>
          <a:r>
            <a:rPr lang="cy-GB" sz="1100" kern="1200" noProof="0" dirty="0"/>
            <a:t>
</a:t>
          </a:r>
        </a:p>
      </dsp:txBody>
      <dsp:txXfrm>
        <a:off x="4985173" y="2053674"/>
        <a:ext cx="1246293" cy="758613"/>
      </dsp:txXfrm>
    </dsp:sp>
    <dsp:sp modelId="{EF1244AD-D7F2-4EC2-9B05-AAE1C63877B8}">
      <dsp:nvSpPr>
        <dsp:cNvPr id="0" name=""/>
        <dsp:cNvSpPr/>
      </dsp:nvSpPr>
      <dsp:spPr>
        <a:xfrm>
          <a:off x="1884297" y="511602"/>
          <a:ext cx="4551680" cy="4551680"/>
        </a:xfrm>
        <a:prstGeom prst="pie">
          <a:avLst>
            <a:gd name="adj1" fmla="val 771428"/>
            <a:gd name="adj2" fmla="val 3857143"/>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Openness and honesty
</a:t>
          </a:r>
        </a:p>
      </dsp:txBody>
      <dsp:txXfrm>
        <a:off x="4807126" y="3207389"/>
        <a:ext cx="1083733" cy="839893"/>
      </dsp:txXfrm>
    </dsp:sp>
    <dsp:sp modelId="{44167296-2524-4E2E-BDCB-809ABD74A23D}">
      <dsp:nvSpPr>
        <dsp:cNvPr id="0" name=""/>
        <dsp:cNvSpPr/>
      </dsp:nvSpPr>
      <dsp:spPr>
        <a:xfrm>
          <a:off x="1781741" y="505405"/>
          <a:ext cx="4551680" cy="4551680"/>
        </a:xfrm>
        <a:prstGeom prst="pie">
          <a:avLst>
            <a:gd name="adj1" fmla="val 3857226"/>
            <a:gd name="adj2" fmla="val 6942858"/>
          </a:avLst>
        </a:prstGeom>
        <a:solidFill>
          <a:srgbClr val="53A45C"/>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Reliable
</a:t>
          </a:r>
        </a:p>
      </dsp:txBody>
      <dsp:txXfrm>
        <a:off x="3529262" y="4081725"/>
        <a:ext cx="1056640" cy="758613"/>
      </dsp:txXfrm>
    </dsp:sp>
    <dsp:sp modelId="{3701D196-E880-4E39-B24E-FD59C0C915F8}">
      <dsp:nvSpPr>
        <dsp:cNvPr id="0" name=""/>
        <dsp:cNvSpPr/>
      </dsp:nvSpPr>
      <dsp:spPr>
        <a:xfrm>
          <a:off x="1703628" y="495808"/>
          <a:ext cx="4551680" cy="4551680"/>
        </a:xfrm>
        <a:prstGeom prst="pie">
          <a:avLst>
            <a:gd name="adj1" fmla="val 6942858"/>
            <a:gd name="adj2" fmla="val 10028574"/>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Continuously  developing
</a:t>
          </a:r>
        </a:p>
      </dsp:txBody>
      <dsp:txXfrm>
        <a:off x="2248746" y="3191594"/>
        <a:ext cx="1083733" cy="839893"/>
      </dsp:txXfrm>
    </dsp:sp>
    <dsp:sp modelId="{4F6E44C3-A1C6-4F30-81FD-96EA63B4006F}">
      <dsp:nvSpPr>
        <dsp:cNvPr id="0" name=""/>
        <dsp:cNvSpPr/>
      </dsp:nvSpPr>
      <dsp:spPr>
        <a:xfrm>
          <a:off x="1682495" y="403690"/>
          <a:ext cx="4551680" cy="4551680"/>
        </a:xfrm>
        <a:prstGeom prst="pie">
          <a:avLst>
            <a:gd name="adj1" fmla="val 10028574"/>
            <a:gd name="adj2" fmla="val 13114284"/>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Meaningful and guides our  next steps
</a:t>
          </a:r>
        </a:p>
      </dsp:txBody>
      <dsp:txXfrm>
        <a:off x="1896533" y="2053674"/>
        <a:ext cx="1246293" cy="758613"/>
      </dsp:txXfrm>
    </dsp:sp>
    <dsp:sp modelId="{407C5BBE-49C3-41EC-BC15-0473DDD774A9}">
      <dsp:nvSpPr>
        <dsp:cNvPr id="0" name=""/>
        <dsp:cNvSpPr/>
      </dsp:nvSpPr>
      <dsp:spPr>
        <a:xfrm>
          <a:off x="1749438" y="361626"/>
          <a:ext cx="4551680" cy="4551680"/>
        </a:xfrm>
        <a:prstGeom prst="pie">
          <a:avLst>
            <a:gd name="adj1" fmla="val 13114284"/>
            <a:gd name="adj2" fmla="val 16200000"/>
          </a:avLst>
        </a:prstGeom>
        <a:solidFill>
          <a:srgbClr val="53A4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solidFill>
                <a:schemeClr val="bg1"/>
              </a:solidFill>
            </a:rPr>
            <a:t>Research-led
</a:t>
          </a:r>
        </a:p>
      </dsp:txBody>
      <dsp:txXfrm>
        <a:off x="2826127" y="784282"/>
        <a:ext cx="1083733" cy="866986"/>
      </dsp:txXfrm>
    </dsp:sp>
    <dsp:sp modelId="{E0209162-FA40-4997-A36A-A3660CEE4DDD}">
      <dsp:nvSpPr>
        <dsp:cNvPr id="0" name=""/>
        <dsp:cNvSpPr/>
      </dsp:nvSpPr>
      <dsp:spPr>
        <a:xfrm>
          <a:off x="1553304" y="48767"/>
          <a:ext cx="5115221" cy="5115221"/>
        </a:xfrm>
        <a:prstGeom prst="circularArrow">
          <a:avLst>
            <a:gd name="adj1" fmla="val 5085"/>
            <a:gd name="adj2" fmla="val 327528"/>
            <a:gd name="adj3" fmla="val 18957827"/>
            <a:gd name="adj4" fmla="val 16200343"/>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571CC911-53D4-4C8F-9D81-C3E2AC74520F}">
      <dsp:nvSpPr>
        <dsp:cNvPr id="0" name=""/>
        <dsp:cNvSpPr/>
      </dsp:nvSpPr>
      <dsp:spPr>
        <a:xfrm>
          <a:off x="1612194" y="122243"/>
          <a:ext cx="5115221" cy="5115221"/>
        </a:xfrm>
        <a:prstGeom prst="circularArrow">
          <a:avLst>
            <a:gd name="adj1" fmla="val 5085"/>
            <a:gd name="adj2" fmla="val 327528"/>
            <a:gd name="adj3" fmla="val 443744"/>
            <a:gd name="adj4" fmla="val 19285776"/>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669BAC3C-F386-4F8E-AA9B-E86A5FD6FAD1}">
      <dsp:nvSpPr>
        <dsp:cNvPr id="0" name=""/>
        <dsp:cNvSpPr/>
      </dsp:nvSpPr>
      <dsp:spPr>
        <a:xfrm>
          <a:off x="1602593" y="229941"/>
          <a:ext cx="5115221" cy="5115221"/>
        </a:xfrm>
        <a:prstGeom prst="circularArrow">
          <a:avLst>
            <a:gd name="adj1" fmla="val 5085"/>
            <a:gd name="adj2" fmla="val 327528"/>
            <a:gd name="adj3" fmla="val 3529100"/>
            <a:gd name="adj4" fmla="val 770764"/>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0DA795BA-7FBE-4E10-86C2-35D35F1F239E}">
      <dsp:nvSpPr>
        <dsp:cNvPr id="0" name=""/>
        <dsp:cNvSpPr/>
      </dsp:nvSpPr>
      <dsp:spPr>
        <a:xfrm>
          <a:off x="1499971" y="198400"/>
          <a:ext cx="5115221" cy="5115221"/>
        </a:xfrm>
        <a:prstGeom prst="circularArrow">
          <a:avLst>
            <a:gd name="adj1" fmla="val 5085"/>
            <a:gd name="adj2" fmla="val 327528"/>
            <a:gd name="adj3" fmla="val 6615046"/>
            <a:gd name="adj4" fmla="val 3857426"/>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3E0F6F40-E984-421B-805A-A2AC1B092F56}">
      <dsp:nvSpPr>
        <dsp:cNvPr id="0" name=""/>
        <dsp:cNvSpPr/>
      </dsp:nvSpPr>
      <dsp:spPr>
        <a:xfrm>
          <a:off x="1421791" y="214147"/>
          <a:ext cx="5115221" cy="5115221"/>
        </a:xfrm>
        <a:prstGeom prst="circularArrow">
          <a:avLst>
            <a:gd name="adj1" fmla="val 5085"/>
            <a:gd name="adj2" fmla="val 327528"/>
            <a:gd name="adj3" fmla="val 9701707"/>
            <a:gd name="adj4" fmla="val 6943371"/>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AF3B4212-6DBA-40A1-8050-F625B1349651}">
      <dsp:nvSpPr>
        <dsp:cNvPr id="0" name=""/>
        <dsp:cNvSpPr/>
      </dsp:nvSpPr>
      <dsp:spPr>
        <a:xfrm>
          <a:off x="1400584" y="122243"/>
          <a:ext cx="5115221" cy="5115221"/>
        </a:xfrm>
        <a:prstGeom prst="circularArrow">
          <a:avLst>
            <a:gd name="adj1" fmla="val 5085"/>
            <a:gd name="adj2" fmla="val 327528"/>
            <a:gd name="adj3" fmla="val 12786695"/>
            <a:gd name="adj4" fmla="val 10028727"/>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 modelId="{CA9E6194-B634-4967-AA8E-065AF4537B60}">
      <dsp:nvSpPr>
        <dsp:cNvPr id="0" name=""/>
        <dsp:cNvSpPr/>
      </dsp:nvSpPr>
      <dsp:spPr>
        <a:xfrm>
          <a:off x="1467894" y="79855"/>
          <a:ext cx="5115221" cy="5115221"/>
        </a:xfrm>
        <a:prstGeom prst="circularArrow">
          <a:avLst>
            <a:gd name="adj1" fmla="val 5085"/>
            <a:gd name="adj2" fmla="val 327528"/>
            <a:gd name="adj3" fmla="val 15872129"/>
            <a:gd name="adj4" fmla="val 13114645"/>
            <a:gd name="adj5" fmla="val 5932"/>
          </a:avLst>
        </a:prstGeom>
        <a:solidFill>
          <a:srgbClr val="2F75F8"/>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14977-AD6E-40CF-B7B6-C674FE90A617}" type="datetimeFigureOut">
              <a:rPr lang="en-GB" smtClean="0"/>
              <a:t>02/03/2023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7C18F-B4FF-473F-BF15-21988EE31F93}" type="slidenum">
              <a:rPr lang="en-GB" smtClean="0"/>
              <a:t>‹#›</a:t>
            </a:fld>
            <a:endParaRPr lang="en-GB"/>
          </a:p>
        </p:txBody>
      </p:sp>
    </p:spTree>
    <p:extLst>
      <p:ext uri="{BB962C8B-B14F-4D97-AF65-F5344CB8AC3E}">
        <p14:creationId xmlns:p14="http://schemas.microsoft.com/office/powerpoint/2010/main" val="306683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657C18F-B4FF-473F-BF15-21988EE31F93}" type="slidenum">
              <a:rPr lang="en-GB" smtClean="0"/>
              <a:t>3</a:t>
            </a:fld>
            <a:endParaRPr lang="en-GB"/>
          </a:p>
        </p:txBody>
      </p:sp>
    </p:spTree>
    <p:extLst>
      <p:ext uri="{BB962C8B-B14F-4D97-AF65-F5344CB8AC3E}">
        <p14:creationId xmlns:p14="http://schemas.microsoft.com/office/powerpoint/2010/main" val="233757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5CE519-21EF-4614-8DBC-CFEFD6B3DCBE}" type="datetimeFigureOut">
              <a:rPr lang="en-GB" smtClean="0"/>
              <a:t>02/03/2023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27561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5CE519-21EF-4614-8DBC-CFEFD6B3DCBE}" type="datetimeFigureOut">
              <a:rPr lang="en-GB" smtClean="0"/>
              <a:t>02/03/2023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277137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5CE519-21EF-4614-8DBC-CFEFD6B3DCBE}" type="datetimeFigureOut">
              <a:rPr lang="en-GB" smtClean="0"/>
              <a:t>02/03/2023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133102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5CE519-21EF-4614-8DBC-CFEFD6B3DCBE}" type="datetimeFigureOut">
              <a:rPr lang="en-GB" smtClean="0"/>
              <a:t>02/03/2023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194376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5CE519-21EF-4614-8DBC-CFEFD6B3DCBE}" type="datetimeFigureOut">
              <a:rPr lang="en-GB" smtClean="0"/>
              <a:t>02/03/2023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177504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5CE519-21EF-4614-8DBC-CFEFD6B3DCBE}" type="datetimeFigureOut">
              <a:rPr lang="en-GB" smtClean="0"/>
              <a:t>02/03/2023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412791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5CE519-21EF-4614-8DBC-CFEFD6B3DCBE}" type="datetimeFigureOut">
              <a:rPr lang="en-GB" smtClean="0"/>
              <a:t>02/03/2023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388929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5CE519-21EF-4614-8DBC-CFEFD6B3DCBE}" type="datetimeFigureOut">
              <a:rPr lang="en-GB" smtClean="0"/>
              <a:t>02/03/2023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203716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CE519-21EF-4614-8DBC-CFEFD6B3DCBE}" type="datetimeFigureOut">
              <a:rPr lang="en-GB" smtClean="0"/>
              <a:t>02/03/2023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78914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5CE519-21EF-4614-8DBC-CFEFD6B3DCBE}" type="datetimeFigureOut">
              <a:rPr lang="en-GB" smtClean="0"/>
              <a:t>02/03/2023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10277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5CE519-21EF-4614-8DBC-CFEFD6B3DCBE}" type="datetimeFigureOut">
              <a:rPr lang="en-GB" smtClean="0"/>
              <a:t>02/03/2023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ACBEC6-C84A-43EC-83CE-950C3A737475}" type="slidenum">
              <a:rPr lang="en-GB" smtClean="0"/>
              <a:t>‹#›</a:t>
            </a:fld>
            <a:endParaRPr lang="en-GB"/>
          </a:p>
        </p:txBody>
      </p:sp>
    </p:spTree>
    <p:extLst>
      <p:ext uri="{BB962C8B-B14F-4D97-AF65-F5344CB8AC3E}">
        <p14:creationId xmlns:p14="http://schemas.microsoft.com/office/powerpoint/2010/main" val="416668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CE519-21EF-4614-8DBC-CFEFD6B3DCBE}" type="datetimeFigureOut">
              <a:rPr lang="en-GB" smtClean="0"/>
              <a:t>02/03/2023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CBEC6-C84A-43EC-83CE-950C3A737475}" type="slidenum">
              <a:rPr lang="en-GB" smtClean="0"/>
              <a:t>‹#›</a:t>
            </a:fld>
            <a:endParaRPr lang="en-GB"/>
          </a:p>
        </p:txBody>
      </p:sp>
    </p:spTree>
    <p:extLst>
      <p:ext uri="{BB962C8B-B14F-4D97-AF65-F5344CB8AC3E}">
        <p14:creationId xmlns:p14="http://schemas.microsoft.com/office/powerpoint/2010/main" val="3734227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C9E41C2-676F-49FD-BE35-628C23192D8E}"/>
              </a:ext>
            </a:extLst>
          </p:cNvPr>
          <p:cNvSpPr/>
          <p:nvPr/>
        </p:nvSpPr>
        <p:spPr>
          <a:xfrm>
            <a:off x="0" y="0"/>
            <a:ext cx="12192000" cy="1016000"/>
          </a:xfrm>
          <a:prstGeom prst="rect">
            <a:avLst/>
          </a:prstGeom>
          <a:solidFill>
            <a:srgbClr val="53A45C"/>
          </a:solidFill>
          <a:ln>
            <a:solidFill>
              <a:srgbClr val="01FE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 name="Rectangle 3">
            <a:extLst>
              <a:ext uri="{FF2B5EF4-FFF2-40B4-BE49-F238E27FC236}">
                <a16:creationId xmlns:a16="http://schemas.microsoft.com/office/drawing/2014/main" id="{9F57F9E3-3FFB-456E-8516-BBB616AC44F6}"/>
              </a:ext>
            </a:extLst>
          </p:cNvPr>
          <p:cNvSpPr/>
          <p:nvPr/>
        </p:nvSpPr>
        <p:spPr>
          <a:xfrm>
            <a:off x="0" y="0"/>
            <a:ext cx="12192000" cy="6858000"/>
          </a:xfrm>
          <a:prstGeom prst="rect">
            <a:avLst/>
          </a:prstGeom>
          <a:noFill/>
          <a:ln w="76200">
            <a:solidFill>
              <a:srgbClr val="2B7A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8" name="TextBox 7">
            <a:extLst>
              <a:ext uri="{FF2B5EF4-FFF2-40B4-BE49-F238E27FC236}">
                <a16:creationId xmlns:a16="http://schemas.microsoft.com/office/drawing/2014/main" id="{A1875E4F-6ED8-4D65-A773-04136B61510D}"/>
              </a:ext>
            </a:extLst>
          </p:cNvPr>
          <p:cNvSpPr txBox="1"/>
          <p:nvPr/>
        </p:nvSpPr>
        <p:spPr>
          <a:xfrm>
            <a:off x="-65314" y="171471"/>
            <a:ext cx="12322628" cy="1323439"/>
          </a:xfrm>
          <a:prstGeom prst="rect">
            <a:avLst/>
          </a:prstGeom>
          <a:noFill/>
        </p:spPr>
        <p:txBody>
          <a:bodyPr wrap="square">
            <a:spAutoFit/>
          </a:bodyPr>
          <a:lstStyle/>
          <a:p>
            <a:pPr algn="ctr"/>
            <a:r>
              <a:rPr lang="en-GB" sz="3600" b="1" dirty="0">
                <a:solidFill>
                  <a:srgbClr val="013300"/>
                </a:solidFill>
                <a:latin typeface="Congenial" panose="02000503040000020004" pitchFamily="2" charset="0"/>
              </a:rPr>
              <a:t>Our assessment arrangements to support progress</a:t>
            </a:r>
            <a:r>
              <a:rPr lang="en-GB" sz="4000" b="1" dirty="0">
                <a:solidFill>
                  <a:srgbClr val="002060"/>
                </a:solidFill>
                <a:latin typeface="Congenial" panose="02000503040000020004" pitchFamily="2" charset="0"/>
              </a:rPr>
              <a:t>
</a:t>
            </a:r>
          </a:p>
        </p:txBody>
      </p:sp>
      <p:sp>
        <p:nvSpPr>
          <p:cNvPr id="9" name="TextBox 8">
            <a:extLst>
              <a:ext uri="{FF2B5EF4-FFF2-40B4-BE49-F238E27FC236}">
                <a16:creationId xmlns:a16="http://schemas.microsoft.com/office/drawing/2014/main" id="{5F4555CD-F5E5-46D8-B3F6-C2B6ED48555A}"/>
              </a:ext>
            </a:extLst>
          </p:cNvPr>
          <p:cNvSpPr txBox="1"/>
          <p:nvPr/>
        </p:nvSpPr>
        <p:spPr>
          <a:xfrm>
            <a:off x="548967" y="1701152"/>
            <a:ext cx="6510337" cy="1477328"/>
          </a:xfrm>
          <a:prstGeom prst="rect">
            <a:avLst/>
          </a:prstGeom>
          <a:noFill/>
        </p:spPr>
        <p:txBody>
          <a:bodyPr wrap="square" rtlCol="0">
            <a:spAutoFit/>
          </a:bodyPr>
          <a:lstStyle/>
          <a:p>
            <a:pPr algn="ctr"/>
            <a:r>
              <a:rPr lang="en-GB" dirty="0">
                <a:solidFill>
                  <a:srgbClr val="013300"/>
                </a:solidFill>
                <a:latin typeface="Congenial" panose="02000503040000020004" pitchFamily="2" charset="0"/>
              </a:rPr>
              <a:t>At Ysgol Llwyn yr Eos, effective assessment will be a tool to ensure that all of our learners progress in the ways described in the principles of progression, supporting them to develop towards the four purposes.
</a:t>
            </a:r>
          </a:p>
        </p:txBody>
      </p:sp>
      <p:sp>
        <p:nvSpPr>
          <p:cNvPr id="12" name="TextBox 11">
            <a:extLst>
              <a:ext uri="{FF2B5EF4-FFF2-40B4-BE49-F238E27FC236}">
                <a16:creationId xmlns:a16="http://schemas.microsoft.com/office/drawing/2014/main" id="{6D004DF2-E0FB-4AC0-9875-A987808F350D}"/>
              </a:ext>
            </a:extLst>
          </p:cNvPr>
          <p:cNvSpPr txBox="1"/>
          <p:nvPr/>
        </p:nvSpPr>
        <p:spPr>
          <a:xfrm>
            <a:off x="413656" y="3384722"/>
            <a:ext cx="7260772" cy="2284984"/>
          </a:xfrm>
          <a:prstGeom prst="rect">
            <a:avLst/>
          </a:prstGeom>
          <a:noFill/>
        </p:spPr>
        <p:txBody>
          <a:bodyPr wrap="square">
            <a:spAutoFit/>
          </a:bodyPr>
          <a:lstStyle/>
          <a:p>
            <a:pPr algn="l" fontAlgn="base"/>
            <a:r>
              <a:rPr lang="en-GB" b="0" i="0" dirty="0">
                <a:solidFill>
                  <a:srgbClr val="013300"/>
                </a:solidFill>
                <a:effectLst/>
                <a:latin typeface="Congenial" panose="02000503040000020004" pitchFamily="2" charset="0"/>
              </a:rPr>
              <a:t>Assessment in our school has three main roles in the process of enabling learner progression:</a:t>
            </a:r>
          </a:p>
          <a:p>
            <a:pPr algn="l" fontAlgn="base"/>
            <a:endParaRPr lang="en-GB" b="0" i="0" dirty="0">
              <a:solidFill>
                <a:srgbClr val="013300"/>
              </a:solidFill>
              <a:effectLst/>
              <a:latin typeface="Congenial" panose="02000503040000020004" pitchFamily="2" charset="0"/>
            </a:endParaRPr>
          </a:p>
          <a:p>
            <a:pPr algn="l" fontAlgn="base">
              <a:buFont typeface="Arial" panose="020B0604020202020204" pitchFamily="34" charset="0"/>
              <a:buChar char="•"/>
            </a:pPr>
            <a:r>
              <a:rPr lang="en-GB" b="0" i="0" dirty="0">
                <a:solidFill>
                  <a:srgbClr val="013300"/>
                </a:solidFill>
                <a:effectLst/>
                <a:latin typeface="Congenial" panose="02000503040000020004" pitchFamily="2" charset="0"/>
              </a:rPr>
              <a:t>supporting individual learners on an ongoing, day-to-day basis</a:t>
            </a:r>
          </a:p>
          <a:p>
            <a:pPr algn="l" fontAlgn="base">
              <a:buFont typeface="Arial" panose="020B0604020202020204" pitchFamily="34" charset="0"/>
              <a:buChar char="•"/>
            </a:pPr>
            <a:r>
              <a:rPr lang="en-GB" b="0" i="0" dirty="0">
                <a:solidFill>
                  <a:srgbClr val="013300"/>
                </a:solidFill>
                <a:effectLst/>
                <a:latin typeface="Congenial" panose="02000503040000020004" pitchFamily="2" charset="0"/>
              </a:rPr>
              <a:t>identifying, capturing and reflecting on individual learner progress over time</a:t>
            </a:r>
          </a:p>
          <a:p>
            <a:pPr algn="l" fontAlgn="base">
              <a:buFont typeface="Arial" panose="020B0604020202020204" pitchFamily="34" charset="0"/>
              <a:buChar char="•"/>
            </a:pPr>
            <a:r>
              <a:rPr lang="en-GB" b="0" i="0" dirty="0">
                <a:solidFill>
                  <a:srgbClr val="013300"/>
                </a:solidFill>
                <a:effectLst/>
                <a:latin typeface="Congenial" panose="02000503040000020004" pitchFamily="2" charset="0"/>
              </a:rPr>
              <a:t>understanding group progress in order to reflect on practice.</a:t>
            </a:r>
          </a:p>
          <a:p>
            <a:pPr lvl="0" fontAlgn="base">
              <a:lnSpc>
                <a:spcPct val="104000"/>
              </a:lnSpc>
              <a:spcAft>
                <a:spcPts val="25"/>
              </a:spcAft>
              <a:buClr>
                <a:srgbClr val="000000"/>
              </a:buClr>
              <a:buSzPts val="1200"/>
            </a:pPr>
            <a:endParaRPr lang="en-GB" sz="1600" dirty="0">
              <a:solidFill>
                <a:srgbClr val="002060"/>
              </a:solidFill>
              <a:effectLst/>
              <a:latin typeface="Congenial" panose="02000503040000020004" pitchFamily="2" charset="0"/>
              <a:ea typeface="Calibri" panose="020F0502020204030204" pitchFamily="34" charset="0"/>
            </a:endParaRPr>
          </a:p>
        </p:txBody>
      </p:sp>
      <p:pic>
        <p:nvPicPr>
          <p:cNvPr id="1026" name="Picture 1">
            <a:extLst>
              <a:ext uri="{FF2B5EF4-FFF2-40B4-BE49-F238E27FC236}">
                <a16:creationId xmlns:a16="http://schemas.microsoft.com/office/drawing/2014/main" id="{2D5A472D-9EAE-45B9-8B4E-534BB4E49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9627" y="1416109"/>
            <a:ext cx="4430485" cy="44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73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8B864F-E391-47DE-B2CA-8967E3B945DE}"/>
              </a:ext>
            </a:extLst>
          </p:cNvPr>
          <p:cNvSpPr/>
          <p:nvPr/>
        </p:nvSpPr>
        <p:spPr>
          <a:xfrm>
            <a:off x="0" y="0"/>
            <a:ext cx="12192000" cy="1016000"/>
          </a:xfrm>
          <a:prstGeom prst="rect">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6" name="TextBox 5">
            <a:extLst>
              <a:ext uri="{FF2B5EF4-FFF2-40B4-BE49-F238E27FC236}">
                <a16:creationId xmlns:a16="http://schemas.microsoft.com/office/drawing/2014/main" id="{5F821F0F-498D-4C91-A2D6-A25E819AB73E}"/>
              </a:ext>
            </a:extLst>
          </p:cNvPr>
          <p:cNvSpPr txBox="1"/>
          <p:nvPr/>
        </p:nvSpPr>
        <p:spPr>
          <a:xfrm>
            <a:off x="0" y="152337"/>
            <a:ext cx="12192000" cy="1938992"/>
          </a:xfrm>
          <a:prstGeom prst="rect">
            <a:avLst/>
          </a:prstGeom>
          <a:noFill/>
        </p:spPr>
        <p:txBody>
          <a:bodyPr wrap="square">
            <a:spAutoFit/>
          </a:bodyPr>
          <a:lstStyle/>
          <a:p>
            <a:pPr algn="ctr"/>
            <a:r>
              <a:rPr lang="en-GB" sz="3600" b="1" dirty="0">
                <a:solidFill>
                  <a:srgbClr val="013300"/>
                </a:solidFill>
                <a:latin typeface="Congenial" panose="02000503040000020004" pitchFamily="2" charset="0"/>
              </a:rPr>
              <a:t>Our assessment arrangements to support progress</a:t>
            </a:r>
            <a:r>
              <a:rPr lang="en-GB" sz="4000" b="1" dirty="0">
                <a:solidFill>
                  <a:srgbClr val="002060"/>
                </a:solidFill>
                <a:latin typeface="Congenial" panose="02000503040000020004" pitchFamily="2" charset="0"/>
              </a:rPr>
              <a:t>
</a:t>
            </a:r>
            <a:endParaRPr lang="en-GB" sz="4400" b="1" dirty="0">
              <a:solidFill>
                <a:srgbClr val="002060"/>
              </a:solidFill>
              <a:latin typeface="Congenial" panose="02000503040000020004" pitchFamily="2" charset="0"/>
            </a:endParaRPr>
          </a:p>
          <a:p>
            <a:pPr algn="ctr"/>
            <a:r>
              <a:rPr lang="en-GB" sz="4000" b="1" dirty="0">
                <a:solidFill>
                  <a:schemeClr val="accent6">
                    <a:lumMod val="50000"/>
                  </a:schemeClr>
                </a:solidFill>
                <a:latin typeface="Congenial" panose="02000503040000020004" pitchFamily="2" charset="0"/>
              </a:rPr>
              <a:t>d</a:t>
            </a:r>
          </a:p>
        </p:txBody>
      </p:sp>
      <p:sp>
        <p:nvSpPr>
          <p:cNvPr id="4" name="Rectangle 3">
            <a:extLst>
              <a:ext uri="{FF2B5EF4-FFF2-40B4-BE49-F238E27FC236}">
                <a16:creationId xmlns:a16="http://schemas.microsoft.com/office/drawing/2014/main" id="{47F98AC4-3248-4F17-8C46-C18588D69D71}"/>
              </a:ext>
            </a:extLst>
          </p:cNvPr>
          <p:cNvSpPr/>
          <p:nvPr/>
        </p:nvSpPr>
        <p:spPr>
          <a:xfrm>
            <a:off x="0" y="-46335"/>
            <a:ext cx="12192000" cy="6858000"/>
          </a:xfrm>
          <a:prstGeom prst="rect">
            <a:avLst/>
          </a:prstGeom>
          <a:noFill/>
          <a:ln w="76200">
            <a:solidFill>
              <a:srgbClr val="53A4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graphicFrame>
        <p:nvGraphicFramePr>
          <p:cNvPr id="7" name="Diagram 6">
            <a:extLst>
              <a:ext uri="{FF2B5EF4-FFF2-40B4-BE49-F238E27FC236}">
                <a16:creationId xmlns:a16="http://schemas.microsoft.com/office/drawing/2014/main" id="{09A98C2E-4208-4812-BCC5-EA26CB98E743}"/>
              </a:ext>
            </a:extLst>
          </p:cNvPr>
          <p:cNvGraphicFramePr/>
          <p:nvPr>
            <p:extLst>
              <p:ext uri="{D42A27DB-BD31-4B8C-83A1-F6EECF244321}">
                <p14:modId xmlns:p14="http://schemas.microsoft.com/office/powerpoint/2010/main" val="2410335002"/>
              </p:ext>
            </p:extLst>
          </p:nvPr>
        </p:nvGraphicFramePr>
        <p:xfrm>
          <a:off x="413656" y="1227666"/>
          <a:ext cx="11165200" cy="5236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138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119A14A-68D3-45EB-81DE-E86D62C24C2A}"/>
              </a:ext>
            </a:extLst>
          </p:cNvPr>
          <p:cNvGraphicFramePr/>
          <p:nvPr>
            <p:extLst>
              <p:ext uri="{D42A27DB-BD31-4B8C-83A1-F6EECF244321}">
                <p14:modId xmlns:p14="http://schemas.microsoft.com/office/powerpoint/2010/main" val="3677773498"/>
              </p:ext>
            </p:extLst>
          </p:nvPr>
        </p:nvGraphicFramePr>
        <p:xfrm>
          <a:off x="1973070" y="147673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FD028FA8-9EA4-4962-86DD-B590E243CD7C}"/>
              </a:ext>
            </a:extLst>
          </p:cNvPr>
          <p:cNvSpPr txBox="1"/>
          <p:nvPr/>
        </p:nvSpPr>
        <p:spPr>
          <a:xfrm>
            <a:off x="190501" y="126086"/>
            <a:ext cx="3028950" cy="1470659"/>
          </a:xfrm>
          <a:prstGeom prst="rect">
            <a:avLst/>
          </a:prstGeom>
          <a:noFill/>
        </p:spPr>
        <p:txBody>
          <a:bodyPr wrap="square">
            <a:spAutoFit/>
          </a:bodyPr>
          <a:lstStyle/>
          <a:p>
            <a:pPr algn="ctr">
              <a:lnSpc>
                <a:spcPct val="107000"/>
              </a:lnSpc>
              <a:spcAft>
                <a:spcPts val="800"/>
              </a:spcAft>
            </a:pPr>
            <a:r>
              <a:rPr lang="en-GB" sz="1100" dirty="0">
                <a:solidFill>
                  <a:srgbClr val="004890"/>
                </a:solidFill>
                <a:latin typeface="+mj-lt"/>
                <a:ea typeface="Calibri" panose="020F0502020204030204" pitchFamily="34" charset="0"/>
                <a:cs typeface="Times New Roman" panose="02020603050405020304" pitchFamily="18" charset="0"/>
              </a:rPr>
              <a:t>Professional development for practitioners will be an ongoing priority. With the right training and support, assessment is a tool that can be used more effectively, efficiently and confidently. This can help link curriculum design and pedagogy to support learners  in their learning progression.
</a:t>
            </a:r>
            <a:r>
              <a:rPr lang="cy-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4B8C6DCF-824E-4824-9935-AF92DF11F20B}"/>
              </a:ext>
            </a:extLst>
          </p:cNvPr>
          <p:cNvSpPr/>
          <p:nvPr/>
        </p:nvSpPr>
        <p:spPr>
          <a:xfrm>
            <a:off x="5684645" y="3000374"/>
            <a:ext cx="822710" cy="85725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679A6CF1-62EF-44A0-A56D-6321B8F5ECC9}"/>
              </a:ext>
            </a:extLst>
          </p:cNvPr>
          <p:cNvSpPr/>
          <p:nvPr/>
        </p:nvSpPr>
        <p:spPr>
          <a:xfrm>
            <a:off x="5633567" y="3826179"/>
            <a:ext cx="794134" cy="738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19E5851-D651-4941-B96D-D8622B091B6C}"/>
              </a:ext>
            </a:extLst>
          </p:cNvPr>
          <p:cNvSpPr txBox="1"/>
          <p:nvPr/>
        </p:nvSpPr>
        <p:spPr>
          <a:xfrm>
            <a:off x="142875" y="2150912"/>
            <a:ext cx="2381250" cy="1636025"/>
          </a:xfrm>
          <a:prstGeom prst="rect">
            <a:avLst/>
          </a:prstGeom>
          <a:noFill/>
        </p:spPr>
        <p:txBody>
          <a:bodyPr wrap="square">
            <a:spAutoFit/>
          </a:bodyPr>
          <a:lstStyle/>
          <a:p>
            <a:pPr lvl="0" algn="ctr" fontAlgn="base">
              <a:lnSpc>
                <a:spcPct val="107000"/>
              </a:lnSpc>
              <a:spcAft>
                <a:spcPts val="800"/>
              </a:spcAft>
              <a:buClr>
                <a:srgbClr val="000000"/>
              </a:buClr>
              <a:buSzPts val="1200"/>
            </a:pPr>
            <a:r>
              <a:rPr lang="en-GB" sz="1100" dirty="0">
                <a:solidFill>
                  <a:srgbClr val="004890"/>
                </a:solidFill>
                <a:uFill>
                  <a:solidFill>
                    <a:srgbClr val="000000"/>
                  </a:solidFill>
                </a:uFill>
                <a:latin typeface="+mj-lt"/>
                <a:ea typeface="Arial" panose="020B0604020202020204" pitchFamily="34" charset="0"/>
                <a:cs typeface="Arial" panose="020B0604020202020204" pitchFamily="34" charset="0"/>
              </a:rPr>
              <a:t>Assessment will be an integral part of learning and teaching and contribute to developing a holistic picture of the learner – their strengths, the ways in which they learn, and their areas to be developed  (to inform the next stages of learning and teaching)
</a:t>
            </a:r>
            <a:endParaRPr lang="en-GB" sz="1050" u="none" strike="noStrike" dirty="0">
              <a:solidFill>
                <a:srgbClr val="004890"/>
              </a:solidFill>
              <a:effectLst/>
              <a:uFill>
                <a:solidFill>
                  <a:srgbClr val="000000"/>
                </a:solidFill>
              </a:uFill>
              <a:latin typeface="+mj-lt"/>
              <a:ea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9D5EA474-BB67-411C-99BE-D33795AF550D}"/>
              </a:ext>
            </a:extLst>
          </p:cNvPr>
          <p:cNvSpPr txBox="1"/>
          <p:nvPr/>
        </p:nvSpPr>
        <p:spPr>
          <a:xfrm>
            <a:off x="8610598" y="-194391"/>
            <a:ext cx="3381375" cy="167270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100" dirty="0">
                <a:solidFill>
                  <a:srgbClr val="004890"/>
                </a:solidFill>
                <a:latin typeface="+mj-lt"/>
                <a:ea typeface="Calibri" panose="020F0502020204030204" pitchFamily="34" charset="0"/>
                <a:cs typeface="Times New Roman" panose="02020603050405020304" pitchFamily="18" charset="0"/>
              </a:rPr>
              <a:t>Assessment will be something we will do with the learner and for the learners. As pupils develop their metacognition skills, we will ensure that learners engage more directly with the assessment process, as they move along the continuum. 
</a:t>
            </a:r>
            <a:endParaRPr lang="en-GB" sz="1100" dirty="0">
              <a:solidFill>
                <a:srgbClr val="004890"/>
              </a:solidFill>
              <a:effectLst/>
              <a:latin typeface="+mj-lt"/>
              <a:ea typeface="Calibri" panose="020F0502020204030204" pitchFamily="34" charset="0"/>
              <a:cs typeface="Times New Roman" panose="02020603050405020304" pitchFamily="18" charset="0"/>
            </a:endParaRPr>
          </a:p>
        </p:txBody>
      </p:sp>
      <p:sp>
        <p:nvSpPr>
          <p:cNvPr id="35" name="TextBox 34">
            <a:extLst>
              <a:ext uri="{FF2B5EF4-FFF2-40B4-BE49-F238E27FC236}">
                <a16:creationId xmlns:a16="http://schemas.microsoft.com/office/drawing/2014/main" id="{D55444FA-7BD7-4F0D-82A7-4BE7C56DF3D7}"/>
              </a:ext>
            </a:extLst>
          </p:cNvPr>
          <p:cNvSpPr txBox="1"/>
          <p:nvPr/>
        </p:nvSpPr>
        <p:spPr>
          <a:xfrm>
            <a:off x="2924177" y="126086"/>
            <a:ext cx="6096000" cy="1446550"/>
          </a:xfrm>
          <a:prstGeom prst="rect">
            <a:avLst/>
          </a:prstGeom>
          <a:noFill/>
        </p:spPr>
        <p:txBody>
          <a:bodyPr wrap="square">
            <a:spAutoFit/>
          </a:bodyPr>
          <a:lstStyle/>
          <a:p>
            <a:pPr algn="ctr"/>
            <a:r>
              <a:rPr lang="en-GB" sz="2000" b="1" dirty="0">
                <a:solidFill>
                  <a:schemeClr val="accent6">
                    <a:lumMod val="50000"/>
                  </a:schemeClr>
                </a:solidFill>
                <a:latin typeface="Congenial" panose="02000503040000020004" pitchFamily="2" charset="0"/>
              </a:rPr>
              <a:t>Our assessment arrangements to support progress</a:t>
            </a:r>
            <a:r>
              <a:rPr lang="en-GB" sz="2400" b="1" dirty="0">
                <a:solidFill>
                  <a:srgbClr val="002060"/>
                </a:solidFill>
                <a:latin typeface="Congenial" panose="02000503040000020004" pitchFamily="2" charset="0"/>
              </a:rPr>
              <a:t>
</a:t>
            </a:r>
            <a:endParaRPr lang="en-GB" sz="2800" b="1" dirty="0">
              <a:solidFill>
                <a:srgbClr val="002060"/>
              </a:solidFill>
              <a:latin typeface="Congenial" panose="02000503040000020004" pitchFamily="2" charset="0"/>
            </a:endParaRPr>
          </a:p>
          <a:p>
            <a:pPr algn="ctr"/>
            <a:endParaRPr lang="en-GB" sz="2000" b="1" dirty="0">
              <a:solidFill>
                <a:srgbClr val="004890"/>
              </a:solidFill>
              <a:latin typeface="Congenial" panose="02000503040000020004" pitchFamily="2" charset="0"/>
            </a:endParaRPr>
          </a:p>
        </p:txBody>
      </p:sp>
      <p:cxnSp>
        <p:nvCxnSpPr>
          <p:cNvPr id="37" name="Straight Connector 36">
            <a:extLst>
              <a:ext uri="{FF2B5EF4-FFF2-40B4-BE49-F238E27FC236}">
                <a16:creationId xmlns:a16="http://schemas.microsoft.com/office/drawing/2014/main" id="{7501EB24-BEE0-4A0C-9C33-7561B124E761}"/>
              </a:ext>
            </a:extLst>
          </p:cNvPr>
          <p:cNvCxnSpPr>
            <a:cxnSpLocks/>
          </p:cNvCxnSpPr>
          <p:nvPr/>
        </p:nvCxnSpPr>
        <p:spPr>
          <a:xfrm>
            <a:off x="3402013" y="719666"/>
            <a:ext cx="1340108" cy="1055971"/>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779B593-E4F2-48F5-A627-6EE055E0C938}"/>
              </a:ext>
            </a:extLst>
          </p:cNvPr>
          <p:cNvCxnSpPr>
            <a:cxnSpLocks/>
          </p:cNvCxnSpPr>
          <p:nvPr/>
        </p:nvCxnSpPr>
        <p:spPr>
          <a:xfrm flipH="1">
            <a:off x="7529705" y="756016"/>
            <a:ext cx="1052319" cy="870270"/>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F3EB3C8-DF7B-43CD-936C-265B681403D3}"/>
              </a:ext>
            </a:extLst>
          </p:cNvPr>
          <p:cNvCxnSpPr>
            <a:cxnSpLocks/>
          </p:cNvCxnSpPr>
          <p:nvPr/>
        </p:nvCxnSpPr>
        <p:spPr>
          <a:xfrm>
            <a:off x="2609851" y="2736489"/>
            <a:ext cx="1009649" cy="692511"/>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46315296-7706-4C6B-BB2E-B97CF97509E9}"/>
              </a:ext>
            </a:extLst>
          </p:cNvPr>
          <p:cNvSpPr/>
          <p:nvPr/>
        </p:nvSpPr>
        <p:spPr>
          <a:xfrm>
            <a:off x="0" y="0"/>
            <a:ext cx="12192000" cy="6858000"/>
          </a:xfrm>
          <a:prstGeom prst="rect">
            <a:avLst/>
          </a:prstGeom>
          <a:noFill/>
          <a:ln w="76200">
            <a:solidFill>
              <a:srgbClr val="2F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49" name="TextBox 48">
            <a:extLst>
              <a:ext uri="{FF2B5EF4-FFF2-40B4-BE49-F238E27FC236}">
                <a16:creationId xmlns:a16="http://schemas.microsoft.com/office/drawing/2014/main" id="{1FC7D78A-6C5C-468A-9308-5789AFD69893}"/>
              </a:ext>
            </a:extLst>
          </p:cNvPr>
          <p:cNvSpPr txBox="1"/>
          <p:nvPr/>
        </p:nvSpPr>
        <p:spPr>
          <a:xfrm>
            <a:off x="142875" y="4292517"/>
            <a:ext cx="2381250" cy="1273747"/>
          </a:xfrm>
          <a:prstGeom prst="rect">
            <a:avLst/>
          </a:prstGeom>
          <a:noFill/>
        </p:spPr>
        <p:txBody>
          <a:bodyPr wrap="square">
            <a:spAutoFit/>
          </a:bodyPr>
          <a:lstStyle/>
          <a:p>
            <a:pPr lvl="0" algn="ctr" fontAlgn="base">
              <a:lnSpc>
                <a:spcPct val="107000"/>
              </a:lnSpc>
              <a:spcAft>
                <a:spcPts val="800"/>
              </a:spcAft>
              <a:buClr>
                <a:srgbClr val="000000"/>
              </a:buClr>
              <a:buSzPts val="1200"/>
            </a:pPr>
            <a:r>
              <a:rPr lang="en-GB" sz="1100" dirty="0">
                <a:solidFill>
                  <a:srgbClr val="004890"/>
                </a:solidFill>
                <a:uFill>
                  <a:solidFill>
                    <a:srgbClr val="000000"/>
                  </a:solidFill>
                </a:uFill>
                <a:latin typeface="+mj-lt"/>
                <a:ea typeface="Arial" panose="020B0604020202020204" pitchFamily="34" charset="0"/>
                <a:cs typeface="Arial" panose="020B0604020202020204" pitchFamily="34" charset="0"/>
              </a:rPr>
              <a:t>We will use a wide range of assessment methods to support our learners. We also recognise that assessment arrangements can vary at different times on the continuum .  
</a:t>
            </a:r>
            <a:endParaRPr lang="en-GB" sz="1050" u="none" strike="noStrike" dirty="0">
              <a:solidFill>
                <a:srgbClr val="004890"/>
              </a:solidFill>
              <a:effectLst/>
              <a:uFill>
                <a:solidFill>
                  <a:srgbClr val="000000"/>
                </a:solidFill>
              </a:uFill>
              <a:latin typeface="+mj-lt"/>
              <a:ea typeface="Arial" panose="020B0604020202020204" pitchFamily="34" charset="0"/>
              <a:cs typeface="Arial" panose="020B0604020202020204" pitchFamily="34" charset="0"/>
            </a:endParaRPr>
          </a:p>
        </p:txBody>
      </p:sp>
      <p:cxnSp>
        <p:nvCxnSpPr>
          <p:cNvPr id="50" name="Straight Connector 49">
            <a:extLst>
              <a:ext uri="{FF2B5EF4-FFF2-40B4-BE49-F238E27FC236}">
                <a16:creationId xmlns:a16="http://schemas.microsoft.com/office/drawing/2014/main" id="{C024D95F-9956-450D-8058-91300B246AEA}"/>
              </a:ext>
            </a:extLst>
          </p:cNvPr>
          <p:cNvCxnSpPr>
            <a:cxnSpLocks/>
          </p:cNvCxnSpPr>
          <p:nvPr/>
        </p:nvCxnSpPr>
        <p:spPr>
          <a:xfrm>
            <a:off x="2524125" y="4991100"/>
            <a:ext cx="1095375" cy="390161"/>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A0167ED-5500-4E68-B166-7595E8EC2E24}"/>
              </a:ext>
            </a:extLst>
          </p:cNvPr>
          <p:cNvCxnSpPr>
            <a:cxnSpLocks/>
          </p:cNvCxnSpPr>
          <p:nvPr/>
        </p:nvCxnSpPr>
        <p:spPr>
          <a:xfrm>
            <a:off x="3798917" y="6665721"/>
            <a:ext cx="1676850" cy="44054"/>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B71686A0-91A6-48E5-8ACA-44365A898370}"/>
              </a:ext>
            </a:extLst>
          </p:cNvPr>
          <p:cNvSpPr txBox="1"/>
          <p:nvPr/>
        </p:nvSpPr>
        <p:spPr>
          <a:xfrm>
            <a:off x="75803" y="5932516"/>
            <a:ext cx="3705622" cy="1224438"/>
          </a:xfrm>
          <a:prstGeom prst="rect">
            <a:avLst/>
          </a:prstGeom>
          <a:noFill/>
        </p:spPr>
        <p:txBody>
          <a:bodyPr wrap="square">
            <a:spAutoFit/>
          </a:bodyPr>
          <a:lstStyle/>
          <a:p>
            <a:pPr algn="ctr" fontAlgn="base">
              <a:lnSpc>
                <a:spcPct val="107000"/>
              </a:lnSpc>
              <a:spcAft>
                <a:spcPts val="800"/>
              </a:spcAft>
              <a:buClr>
                <a:srgbClr val="000000"/>
              </a:buClr>
              <a:buSzPts val="1200"/>
            </a:pPr>
            <a:r>
              <a:rPr lang="en-GB" sz="1050" dirty="0">
                <a:solidFill>
                  <a:srgbClr val="004890"/>
                </a:solidFill>
                <a:latin typeface="+mj-lt"/>
                <a:ea typeface="Calibri" panose="020F0502020204030204" pitchFamily="34" charset="0"/>
                <a:cs typeface="Times New Roman" panose="02020603050405020304" pitchFamily="18" charset="0"/>
              </a:rPr>
              <a:t>Understanding how learners progress is essential to curriculum design and assessment arrangements, as well as classroom practice. We will develop strategies to develop a shared  understanding of progress to ensure reliable processes that support progress.
</a:t>
            </a:r>
            <a:endParaRPr lang="en-GB" sz="1050" u="none" strike="noStrike" dirty="0">
              <a:solidFill>
                <a:srgbClr val="004890"/>
              </a:solidFill>
              <a:effectLst/>
              <a:uFill>
                <a:solidFill>
                  <a:srgbClr val="000000"/>
                </a:solidFill>
              </a:uFill>
              <a:latin typeface="+mj-lt"/>
              <a:ea typeface="Arial" panose="020B0604020202020204" pitchFamily="34" charset="0"/>
              <a:cs typeface="Arial" panose="020B0604020202020204" pitchFamily="34" charset="0"/>
            </a:endParaRPr>
          </a:p>
        </p:txBody>
      </p:sp>
      <p:cxnSp>
        <p:nvCxnSpPr>
          <p:cNvPr id="58" name="Straight Connector 57">
            <a:extLst>
              <a:ext uri="{FF2B5EF4-FFF2-40B4-BE49-F238E27FC236}">
                <a16:creationId xmlns:a16="http://schemas.microsoft.com/office/drawing/2014/main" id="{CED531FC-93CB-4A10-BD5E-17D69ECC3FB2}"/>
              </a:ext>
            </a:extLst>
          </p:cNvPr>
          <p:cNvCxnSpPr>
            <a:cxnSpLocks/>
          </p:cNvCxnSpPr>
          <p:nvPr/>
        </p:nvCxnSpPr>
        <p:spPr>
          <a:xfrm flipH="1">
            <a:off x="8610598" y="3059905"/>
            <a:ext cx="733428" cy="236188"/>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7F6E202-9630-4FFE-9E5F-16E77C32E6A3}"/>
              </a:ext>
            </a:extLst>
          </p:cNvPr>
          <p:cNvCxnSpPr>
            <a:cxnSpLocks/>
          </p:cNvCxnSpPr>
          <p:nvPr/>
        </p:nvCxnSpPr>
        <p:spPr>
          <a:xfrm flipH="1">
            <a:off x="8179592" y="5560921"/>
            <a:ext cx="733428" cy="95600"/>
          </a:xfrm>
          <a:prstGeom prst="line">
            <a:avLst/>
          </a:prstGeom>
          <a:ln w="38100">
            <a:solidFill>
              <a:srgbClr val="01FE05"/>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389E654A-4753-4815-A8C5-DD24F7F5B8DF}"/>
              </a:ext>
            </a:extLst>
          </p:cNvPr>
          <p:cNvSpPr txBox="1"/>
          <p:nvPr/>
        </p:nvSpPr>
        <p:spPr>
          <a:xfrm>
            <a:off x="8913021" y="4777950"/>
            <a:ext cx="3050378" cy="1573764"/>
          </a:xfrm>
          <a:prstGeom prst="rect">
            <a:avLst/>
          </a:prstGeom>
          <a:noFill/>
        </p:spPr>
        <p:txBody>
          <a:bodyPr wrap="square">
            <a:spAutoFit/>
          </a:bodyPr>
          <a:lstStyle/>
          <a:p>
            <a:pPr algn="ctr">
              <a:lnSpc>
                <a:spcPct val="107000"/>
              </a:lnSpc>
              <a:spcAft>
                <a:spcPts val="800"/>
              </a:spcAft>
            </a:pPr>
            <a:r>
              <a:rPr lang="en-GB" sz="1000" dirty="0">
                <a:solidFill>
                  <a:srgbClr val="004890"/>
                </a:solidFill>
                <a:latin typeface="Calibri" panose="020F0502020204030204" pitchFamily="34" charset="0"/>
                <a:ea typeface="Calibri" panose="020F0502020204030204" pitchFamily="34" charset="0"/>
                <a:cs typeface="Times New Roman" panose="02020603050405020304" pitchFamily="18" charset="0"/>
              </a:rPr>
              <a:t> Continuous communication with parents/carers will be an important way to build positive relationships. It can promote learner progress by helping parents and carers understand how they can support learning in school and outside. Engaging effectively with parents and carers can also reassure parents in their learner's progress. We will also consider other people who are important to a learner, such as their advocate or social worker</a:t>
            </a:r>
            <a:r>
              <a:rPr lang="en-GB" sz="1050" b="0" i="0" dirty="0">
                <a:solidFill>
                  <a:srgbClr val="004890"/>
                </a:solidFill>
                <a:effectLst/>
                <a:latin typeface="Arial" panose="020B0604020202020204" pitchFamily="34" charset="0"/>
              </a:rPr>
              <a:t>.</a:t>
            </a:r>
            <a:endParaRPr lang="en-GB" sz="1000" dirty="0">
              <a:solidFill>
                <a:srgbClr val="00489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TextBox 62">
            <a:extLst>
              <a:ext uri="{FF2B5EF4-FFF2-40B4-BE49-F238E27FC236}">
                <a16:creationId xmlns:a16="http://schemas.microsoft.com/office/drawing/2014/main" id="{30CCC0D9-E5B9-420C-9092-BEE840D847DD}"/>
              </a:ext>
            </a:extLst>
          </p:cNvPr>
          <p:cNvSpPr txBox="1"/>
          <p:nvPr/>
        </p:nvSpPr>
        <p:spPr>
          <a:xfrm>
            <a:off x="9344026" y="1856469"/>
            <a:ext cx="2619373" cy="2537105"/>
          </a:xfrm>
          <a:prstGeom prst="rect">
            <a:avLst/>
          </a:prstGeom>
          <a:noFill/>
        </p:spPr>
        <p:txBody>
          <a:bodyPr wrap="square">
            <a:spAutoFit/>
          </a:bodyPr>
          <a:lstStyle/>
          <a:p>
            <a:pPr algn="ctr">
              <a:lnSpc>
                <a:spcPct val="107000"/>
              </a:lnSpc>
              <a:spcAft>
                <a:spcPts val="800"/>
              </a:spcAft>
            </a:pPr>
            <a:r>
              <a:rPr lang="en-GB" sz="1050" dirty="0">
                <a:solidFill>
                  <a:srgbClr val="004890"/>
                </a:solidFill>
                <a:effectLst/>
                <a:latin typeface="Calibri" panose="020F0502020204030204" pitchFamily="34" charset="0"/>
                <a:ea typeface="Calibri" panose="020F0502020204030204" pitchFamily="34" charset="0"/>
                <a:cs typeface="Times New Roman" panose="02020603050405020304" pitchFamily="18" charset="0"/>
              </a:rPr>
              <a:t> </a:t>
            </a:r>
            <a:r>
              <a:rPr lang="en-GB" sz="1050" dirty="0">
                <a:solidFill>
                  <a:srgbClr val="004890"/>
                </a:solidFill>
                <a:latin typeface="Calibri" panose="020F0502020204030204" pitchFamily="34" charset="0"/>
                <a:ea typeface="Calibri" panose="020F0502020204030204" pitchFamily="34" charset="0"/>
                <a:cs typeface="Calibri" panose="020F0502020204030204" pitchFamily="34" charset="0"/>
              </a:rPr>
              <a:t>Assessment cannot be disconnected from curriculum planning and understanding progression. We will be clear of the essence of learning for tasks and our assessment arrangements will focus on the learning intentions and support deep understanding. We will know what we are looking for as we assess our learners.
The wellbeing of all learners is a key part of our curriculum as we encourage each of our learners to reach their full potential and celebrate learner progress
</a:t>
            </a:r>
            <a:endParaRPr lang="en-GB" sz="1000" dirty="0">
              <a:solidFill>
                <a:srgbClr val="00489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1">
            <a:extLst>
              <a:ext uri="{FF2B5EF4-FFF2-40B4-BE49-F238E27FC236}">
                <a16:creationId xmlns:a16="http://schemas.microsoft.com/office/drawing/2014/main" id="{D4BF99A2-9FA7-4E28-A87F-A7FD2B2312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3663" y="3907562"/>
            <a:ext cx="553941" cy="55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
            <a:extLst>
              <a:ext uri="{FF2B5EF4-FFF2-40B4-BE49-F238E27FC236}">
                <a16:creationId xmlns:a16="http://schemas.microsoft.com/office/drawing/2014/main" id="{D3952DDD-4F34-46E1-82DA-13E9925A50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6430" y="858323"/>
            <a:ext cx="763720" cy="76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38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8EF5A3D-0F6B-4A73-A6D7-22C6E27BA1FA}"/>
              </a:ext>
            </a:extLst>
          </p:cNvPr>
          <p:cNvSpPr/>
          <p:nvPr/>
        </p:nvSpPr>
        <p:spPr>
          <a:xfrm>
            <a:off x="218798" y="13381"/>
            <a:ext cx="2165022" cy="6669359"/>
          </a:xfrm>
          <a:prstGeom prst="rect">
            <a:avLst/>
          </a:prstGeom>
          <a:solidFill>
            <a:srgbClr val="2F75F8"/>
          </a:solidFill>
          <a:ln>
            <a:solidFill>
              <a:srgbClr val="2B7A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03EDB7C8-9E80-48AB-B93D-D2F441E56462}"/>
              </a:ext>
            </a:extLst>
          </p:cNvPr>
          <p:cNvSpPr/>
          <p:nvPr/>
        </p:nvSpPr>
        <p:spPr>
          <a:xfrm>
            <a:off x="10386536" y="2234626"/>
            <a:ext cx="1663831" cy="2790525"/>
          </a:xfrm>
          <a:prstGeom prst="roundRect">
            <a:avLst/>
          </a:prstGeom>
          <a:solidFill>
            <a:srgbClr val="2F75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E0E34373-168D-4872-935F-45E226E80EFC}"/>
              </a:ext>
            </a:extLst>
          </p:cNvPr>
          <p:cNvSpPr/>
          <p:nvPr/>
        </p:nvSpPr>
        <p:spPr>
          <a:xfrm>
            <a:off x="243910" y="5211196"/>
            <a:ext cx="2165022" cy="1508105"/>
          </a:xfrm>
          <a:prstGeom prst="rect">
            <a:avLst/>
          </a:prstGeom>
        </p:spPr>
        <p:txBody>
          <a:bodyPr wrap="square">
            <a:spAutoFit/>
          </a:bodyPr>
          <a:lstStyle/>
          <a:p>
            <a:r>
              <a:rPr lang="en-GB" sz="1600" b="1" dirty="0"/>
              <a:t>Progression</a:t>
            </a:r>
            <a:r>
              <a:rPr lang="en-GB" sz="1200" b="1" dirty="0"/>
              <a:t>-</a:t>
            </a:r>
            <a:r>
              <a:rPr lang="en-GB" sz="1200" dirty="0">
                <a:solidFill>
                  <a:srgbClr val="002060"/>
                </a:solidFill>
              </a:rPr>
              <a:t>We use the Principles of Progression and Descriptors of learning to understand progress and to ensure that there is continuity within our Curriculum</a:t>
            </a:r>
            <a:endParaRPr lang="en-GB" sz="1200" dirty="0"/>
          </a:p>
          <a:p>
            <a:endParaRPr lang="en-GB" sz="1600" b="1" dirty="0"/>
          </a:p>
        </p:txBody>
      </p:sp>
      <p:sp>
        <p:nvSpPr>
          <p:cNvPr id="8" name="Arrow: Right 7">
            <a:extLst>
              <a:ext uri="{FF2B5EF4-FFF2-40B4-BE49-F238E27FC236}">
                <a16:creationId xmlns:a16="http://schemas.microsoft.com/office/drawing/2014/main" id="{BD304E37-5144-446F-8FD9-B996DC98ED98}"/>
              </a:ext>
            </a:extLst>
          </p:cNvPr>
          <p:cNvSpPr/>
          <p:nvPr/>
        </p:nvSpPr>
        <p:spPr>
          <a:xfrm>
            <a:off x="220469" y="2779159"/>
            <a:ext cx="10147955" cy="1400424"/>
          </a:xfrm>
          <a:prstGeom prst="rightArrow">
            <a:avLst/>
          </a:prstGeom>
          <a:solidFill>
            <a:srgbClr val="2F75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47C02902-29F5-4686-9E9B-42ABC5ED892F}"/>
              </a:ext>
            </a:extLst>
          </p:cNvPr>
          <p:cNvSpPr txBox="1"/>
          <p:nvPr/>
        </p:nvSpPr>
        <p:spPr>
          <a:xfrm>
            <a:off x="4433250" y="0"/>
            <a:ext cx="8578391" cy="584775"/>
          </a:xfrm>
          <a:prstGeom prst="rect">
            <a:avLst/>
          </a:prstGeom>
          <a:noFill/>
        </p:spPr>
        <p:txBody>
          <a:bodyPr wrap="square" rtlCol="0">
            <a:spAutoFit/>
          </a:bodyPr>
          <a:lstStyle/>
          <a:p>
            <a:r>
              <a:rPr lang="en-GB" sz="3200" b="1" dirty="0"/>
              <a:t>Assessment arrangements on a page</a:t>
            </a:r>
          </a:p>
        </p:txBody>
      </p:sp>
      <p:sp>
        <p:nvSpPr>
          <p:cNvPr id="10" name="Star: 5 Points 9">
            <a:extLst>
              <a:ext uri="{FF2B5EF4-FFF2-40B4-BE49-F238E27FC236}">
                <a16:creationId xmlns:a16="http://schemas.microsoft.com/office/drawing/2014/main" id="{87BBAD68-95D1-4BE1-92CF-27ABE19C4FE4}"/>
              </a:ext>
            </a:extLst>
          </p:cNvPr>
          <p:cNvSpPr/>
          <p:nvPr/>
        </p:nvSpPr>
        <p:spPr>
          <a:xfrm>
            <a:off x="10600210" y="2339796"/>
            <a:ext cx="1263192" cy="1206631"/>
          </a:xfrm>
          <a:prstGeom prst="star5">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88FD17D-16E7-4AE6-8109-E10067F099DC}"/>
              </a:ext>
            </a:extLst>
          </p:cNvPr>
          <p:cNvSpPr txBox="1"/>
          <p:nvPr/>
        </p:nvSpPr>
        <p:spPr>
          <a:xfrm>
            <a:off x="10173802" y="3561774"/>
            <a:ext cx="2205872" cy="1200329"/>
          </a:xfrm>
          <a:prstGeom prst="rect">
            <a:avLst/>
          </a:prstGeom>
          <a:noFill/>
        </p:spPr>
        <p:txBody>
          <a:bodyPr wrap="square" rtlCol="0">
            <a:spAutoFit/>
          </a:bodyPr>
          <a:lstStyle/>
          <a:p>
            <a:pPr algn="ctr"/>
            <a:r>
              <a:rPr lang="en-GB" sz="2400" dirty="0"/>
              <a:t>Learners making progress</a:t>
            </a:r>
          </a:p>
        </p:txBody>
      </p:sp>
      <p:sp>
        <p:nvSpPr>
          <p:cNvPr id="13" name="Arrow: Up 12">
            <a:extLst>
              <a:ext uri="{FF2B5EF4-FFF2-40B4-BE49-F238E27FC236}">
                <a16:creationId xmlns:a16="http://schemas.microsoft.com/office/drawing/2014/main" id="{5561F733-BAD2-4587-BD7C-61C8390F594F}"/>
              </a:ext>
            </a:extLst>
          </p:cNvPr>
          <p:cNvSpPr/>
          <p:nvPr/>
        </p:nvSpPr>
        <p:spPr>
          <a:xfrm>
            <a:off x="8032335" y="4003465"/>
            <a:ext cx="386499" cy="1207731"/>
          </a:xfrm>
          <a:prstGeom prst="upArrow">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B7D0CA42-CEF3-4AF0-9987-1328487E43F0}"/>
              </a:ext>
            </a:extLst>
          </p:cNvPr>
          <p:cNvSpPr/>
          <p:nvPr/>
        </p:nvSpPr>
        <p:spPr>
          <a:xfrm>
            <a:off x="2513550" y="4977550"/>
            <a:ext cx="5024050" cy="584775"/>
          </a:xfrm>
          <a:prstGeom prst="rect">
            <a:avLst/>
          </a:prstGeom>
        </p:spPr>
        <p:txBody>
          <a:bodyPr wrap="square">
            <a:spAutoFit/>
          </a:bodyPr>
          <a:lstStyle/>
          <a:p>
            <a:pPr algn="ctr"/>
            <a:r>
              <a:rPr lang="en-GB" sz="1600" b="1" dirty="0">
                <a:solidFill>
                  <a:srgbClr val="002060"/>
                </a:solidFill>
              </a:rPr>
              <a:t>Supporting individual learners on an ongoing,              day-to-day basis</a:t>
            </a:r>
          </a:p>
        </p:txBody>
      </p:sp>
      <p:sp>
        <p:nvSpPr>
          <p:cNvPr id="15" name="Rectangle 14">
            <a:extLst>
              <a:ext uri="{FF2B5EF4-FFF2-40B4-BE49-F238E27FC236}">
                <a16:creationId xmlns:a16="http://schemas.microsoft.com/office/drawing/2014/main" id="{442EAF76-F7B2-400E-92E3-3A5CF80D435C}"/>
              </a:ext>
            </a:extLst>
          </p:cNvPr>
          <p:cNvSpPr/>
          <p:nvPr/>
        </p:nvSpPr>
        <p:spPr>
          <a:xfrm>
            <a:off x="3145644" y="5667794"/>
            <a:ext cx="2883681" cy="954107"/>
          </a:xfrm>
          <a:prstGeom prst="rect">
            <a:avLst/>
          </a:prstGeom>
        </p:spPr>
        <p:txBody>
          <a:bodyPr wrap="square">
            <a:spAutoFit/>
          </a:bodyPr>
          <a:lstStyle/>
          <a:p>
            <a:pPr marL="171450" indent="-171450">
              <a:buFont typeface="Arial" panose="020B0604020202020204" pitchFamily="34" charset="0"/>
              <a:buChar char="•"/>
            </a:pPr>
            <a:r>
              <a:rPr lang="en-GB" sz="1400" dirty="0"/>
              <a:t>WAGOLL</a:t>
            </a:r>
          </a:p>
          <a:p>
            <a:pPr marL="171450" indent="-171450">
              <a:buFont typeface="Arial" panose="020B0604020202020204" pitchFamily="34" charset="0"/>
              <a:buChar char="•"/>
            </a:pPr>
            <a:r>
              <a:rPr lang="en-GB" sz="1400" dirty="0"/>
              <a:t>Peer and self assessment</a:t>
            </a:r>
          </a:p>
          <a:p>
            <a:pPr marL="171450" indent="-171450">
              <a:buFont typeface="Arial" panose="020B0604020202020204" pitchFamily="34" charset="0"/>
              <a:buChar char="•"/>
            </a:pPr>
            <a:r>
              <a:rPr lang="en-GB" sz="1400" dirty="0"/>
              <a:t>Verbal feedback + Questioning </a:t>
            </a:r>
          </a:p>
          <a:p>
            <a:pPr marL="171450" indent="-171450">
              <a:buFont typeface="Arial" panose="020B0604020202020204" pitchFamily="34" charset="0"/>
              <a:buChar char="•"/>
            </a:pPr>
            <a:r>
              <a:rPr lang="en-GB" sz="1400" dirty="0"/>
              <a:t>Co constructing success criteria  </a:t>
            </a:r>
          </a:p>
        </p:txBody>
      </p:sp>
      <p:sp>
        <p:nvSpPr>
          <p:cNvPr id="16" name="Arrow: Up 15">
            <a:extLst>
              <a:ext uri="{FF2B5EF4-FFF2-40B4-BE49-F238E27FC236}">
                <a16:creationId xmlns:a16="http://schemas.microsoft.com/office/drawing/2014/main" id="{705FB9EA-A6C8-4C31-A7D2-80339FBD7197}"/>
              </a:ext>
            </a:extLst>
          </p:cNvPr>
          <p:cNvSpPr/>
          <p:nvPr/>
        </p:nvSpPr>
        <p:spPr>
          <a:xfrm>
            <a:off x="4046751" y="3881550"/>
            <a:ext cx="386499" cy="1021869"/>
          </a:xfrm>
          <a:prstGeom prst="upArrow">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E379A35D-3994-44D3-9796-5CB7E2E6F623}"/>
              </a:ext>
            </a:extLst>
          </p:cNvPr>
          <p:cNvSpPr/>
          <p:nvPr/>
        </p:nvSpPr>
        <p:spPr>
          <a:xfrm rot="5400000">
            <a:off x="1761415" y="2571552"/>
            <a:ext cx="494665" cy="1809515"/>
          </a:xfrm>
          <a:prstGeom prst="upArrow">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47B29A6D-898E-47D6-BA15-73A8E4A57C9D}"/>
              </a:ext>
            </a:extLst>
          </p:cNvPr>
          <p:cNvSpPr/>
          <p:nvPr/>
        </p:nvSpPr>
        <p:spPr>
          <a:xfrm>
            <a:off x="2896545" y="596978"/>
            <a:ext cx="8128821" cy="830997"/>
          </a:xfrm>
          <a:prstGeom prst="rect">
            <a:avLst/>
          </a:prstGeom>
        </p:spPr>
        <p:txBody>
          <a:bodyPr wrap="square">
            <a:spAutoFit/>
          </a:bodyPr>
          <a:lstStyle/>
          <a:p>
            <a:r>
              <a:rPr lang="en-GB" sz="1600" b="1" dirty="0">
                <a:solidFill>
                  <a:srgbClr val="002060"/>
                </a:solidFill>
              </a:rPr>
              <a:t>Identifying, capturing and reflecting on individual learner progress over time</a:t>
            </a:r>
          </a:p>
          <a:p>
            <a:r>
              <a:rPr lang="en-GB" sz="1600" b="1" dirty="0">
                <a:solidFill>
                  <a:srgbClr val="002060"/>
                </a:solidFill>
              </a:rPr>
              <a:t>Understanding group progress in order to reflect on practice</a:t>
            </a:r>
          </a:p>
          <a:p>
            <a:endParaRPr lang="en-GB" sz="1600" b="1" dirty="0">
              <a:solidFill>
                <a:srgbClr val="002060"/>
              </a:solidFill>
            </a:endParaRPr>
          </a:p>
        </p:txBody>
      </p:sp>
      <p:sp>
        <p:nvSpPr>
          <p:cNvPr id="22" name="Rectangle 21">
            <a:extLst>
              <a:ext uri="{FF2B5EF4-FFF2-40B4-BE49-F238E27FC236}">
                <a16:creationId xmlns:a16="http://schemas.microsoft.com/office/drawing/2014/main" id="{6260E24F-A566-441C-A419-6A37BDC0752A}"/>
              </a:ext>
            </a:extLst>
          </p:cNvPr>
          <p:cNvSpPr/>
          <p:nvPr/>
        </p:nvSpPr>
        <p:spPr>
          <a:xfrm>
            <a:off x="3347838" y="1335667"/>
            <a:ext cx="2394886" cy="1169551"/>
          </a:xfrm>
          <a:prstGeom prst="rect">
            <a:avLst/>
          </a:prstGeom>
        </p:spPr>
        <p:txBody>
          <a:bodyPr wrap="none">
            <a:spAutoFit/>
          </a:bodyPr>
          <a:lstStyle/>
          <a:p>
            <a:pPr marL="171450" indent="-171450">
              <a:buFont typeface="Arial" panose="020B0604020202020204" pitchFamily="34" charset="0"/>
              <a:buChar char="•"/>
            </a:pPr>
            <a:r>
              <a:rPr lang="en-GB" sz="1400" dirty="0"/>
              <a:t>Internal exams</a:t>
            </a:r>
          </a:p>
          <a:p>
            <a:pPr marL="171450" indent="-171450">
              <a:buFont typeface="Arial" panose="020B0604020202020204" pitchFamily="34" charset="0"/>
              <a:buChar char="•"/>
            </a:pPr>
            <a:r>
              <a:rPr lang="en-GB" sz="1400" dirty="0"/>
              <a:t>Literacy and numeracy tests</a:t>
            </a:r>
          </a:p>
          <a:p>
            <a:pPr marL="171450" indent="-171450">
              <a:buFont typeface="Arial" panose="020B0604020202020204" pitchFamily="34" charset="0"/>
              <a:buChar char="•"/>
            </a:pPr>
            <a:r>
              <a:rPr lang="en-GB" sz="1400" dirty="0"/>
              <a:t>Progress meetings</a:t>
            </a:r>
          </a:p>
          <a:p>
            <a:pPr marL="171450" indent="-171450">
              <a:buFont typeface="Arial" panose="020B0604020202020204" pitchFamily="34" charset="0"/>
              <a:buChar char="•"/>
            </a:pPr>
            <a:r>
              <a:rPr lang="en-GB" sz="1400" dirty="0"/>
              <a:t>Progress review</a:t>
            </a:r>
          </a:p>
          <a:p>
            <a:pPr marL="171450" indent="-171450">
              <a:buFont typeface="Arial" panose="020B0604020202020204" pitchFamily="34" charset="0"/>
              <a:buChar char="•"/>
            </a:pPr>
            <a:endParaRPr lang="en-GB" sz="1400" dirty="0"/>
          </a:p>
        </p:txBody>
      </p:sp>
      <p:cxnSp>
        <p:nvCxnSpPr>
          <p:cNvPr id="24" name="Straight Arrow Connector 23">
            <a:extLst>
              <a:ext uri="{FF2B5EF4-FFF2-40B4-BE49-F238E27FC236}">
                <a16:creationId xmlns:a16="http://schemas.microsoft.com/office/drawing/2014/main" id="{D77F8C36-E47B-4499-99EF-537C448E7096}"/>
              </a:ext>
            </a:extLst>
          </p:cNvPr>
          <p:cNvCxnSpPr>
            <a:cxnSpLocks/>
          </p:cNvCxnSpPr>
          <p:nvPr/>
        </p:nvCxnSpPr>
        <p:spPr>
          <a:xfrm>
            <a:off x="5119695" y="1878188"/>
            <a:ext cx="10736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BF99517-E10A-4982-AFAA-B214325DCCAD}"/>
              </a:ext>
            </a:extLst>
          </p:cNvPr>
          <p:cNvSpPr txBox="1"/>
          <p:nvPr/>
        </p:nvSpPr>
        <p:spPr>
          <a:xfrm>
            <a:off x="6320722" y="1414612"/>
            <a:ext cx="2617476" cy="738664"/>
          </a:xfrm>
          <a:prstGeom prst="rect">
            <a:avLst/>
          </a:prstGeom>
          <a:noFill/>
        </p:spPr>
        <p:txBody>
          <a:bodyPr wrap="square" rtlCol="0">
            <a:spAutoFit/>
          </a:bodyPr>
          <a:lstStyle/>
          <a:p>
            <a:r>
              <a:rPr lang="en-GB" sz="1400" dirty="0"/>
              <a:t>This will inform schools in next steps e.g. pupil progress meetings, enquiry as SLO etc</a:t>
            </a:r>
          </a:p>
        </p:txBody>
      </p:sp>
      <p:sp>
        <p:nvSpPr>
          <p:cNvPr id="29" name="Rectangle 28">
            <a:extLst>
              <a:ext uri="{FF2B5EF4-FFF2-40B4-BE49-F238E27FC236}">
                <a16:creationId xmlns:a16="http://schemas.microsoft.com/office/drawing/2014/main" id="{B55D7BAC-9A20-4895-8546-1DEB673B0242}"/>
              </a:ext>
            </a:extLst>
          </p:cNvPr>
          <p:cNvSpPr/>
          <p:nvPr/>
        </p:nvSpPr>
        <p:spPr>
          <a:xfrm>
            <a:off x="8144711" y="5410635"/>
            <a:ext cx="2007537" cy="338554"/>
          </a:xfrm>
          <a:prstGeom prst="rect">
            <a:avLst/>
          </a:prstGeom>
        </p:spPr>
        <p:txBody>
          <a:bodyPr wrap="none">
            <a:spAutoFit/>
          </a:bodyPr>
          <a:lstStyle/>
          <a:p>
            <a:r>
              <a:rPr lang="en-GB" sz="1600" b="1" dirty="0">
                <a:solidFill>
                  <a:srgbClr val="002060"/>
                </a:solidFill>
              </a:rPr>
              <a:t>On entry assessment </a:t>
            </a:r>
          </a:p>
        </p:txBody>
      </p:sp>
      <p:sp>
        <p:nvSpPr>
          <p:cNvPr id="4" name="Rectangle 3">
            <a:extLst>
              <a:ext uri="{FF2B5EF4-FFF2-40B4-BE49-F238E27FC236}">
                <a16:creationId xmlns:a16="http://schemas.microsoft.com/office/drawing/2014/main" id="{086B4EFB-5883-4089-9B5A-E76C70833869}"/>
              </a:ext>
            </a:extLst>
          </p:cNvPr>
          <p:cNvSpPr/>
          <p:nvPr/>
        </p:nvSpPr>
        <p:spPr>
          <a:xfrm>
            <a:off x="220469" y="227765"/>
            <a:ext cx="2165022" cy="892552"/>
          </a:xfrm>
          <a:prstGeom prst="rect">
            <a:avLst/>
          </a:prstGeom>
        </p:spPr>
        <p:txBody>
          <a:bodyPr wrap="square">
            <a:spAutoFit/>
          </a:bodyPr>
          <a:lstStyle/>
          <a:p>
            <a:r>
              <a:rPr lang="en-GB" sz="1600" b="1" dirty="0"/>
              <a:t>Curriculum design </a:t>
            </a:r>
          </a:p>
          <a:p>
            <a:r>
              <a:rPr lang="en-GB" sz="1200" dirty="0"/>
              <a:t>Our learning outcomes will come from the What Matters Statement</a:t>
            </a:r>
            <a:endParaRPr lang="en-GB" sz="1200" b="1" dirty="0"/>
          </a:p>
        </p:txBody>
      </p:sp>
      <p:sp>
        <p:nvSpPr>
          <p:cNvPr id="34" name="Rectangle 33">
            <a:extLst>
              <a:ext uri="{FF2B5EF4-FFF2-40B4-BE49-F238E27FC236}">
                <a16:creationId xmlns:a16="http://schemas.microsoft.com/office/drawing/2014/main" id="{66ABCE35-CA28-4C56-8AF6-70EBEE52688B}"/>
              </a:ext>
            </a:extLst>
          </p:cNvPr>
          <p:cNvSpPr/>
          <p:nvPr/>
        </p:nvSpPr>
        <p:spPr>
          <a:xfrm>
            <a:off x="965021" y="1758068"/>
            <a:ext cx="393907" cy="3267083"/>
          </a:xfrm>
          <a:prstGeom prst="rect">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Up 34">
            <a:extLst>
              <a:ext uri="{FF2B5EF4-FFF2-40B4-BE49-F238E27FC236}">
                <a16:creationId xmlns:a16="http://schemas.microsoft.com/office/drawing/2014/main" id="{AB4BD0E6-DFB0-415D-ACBC-A93E4C1255BD}"/>
              </a:ext>
            </a:extLst>
          </p:cNvPr>
          <p:cNvSpPr/>
          <p:nvPr/>
        </p:nvSpPr>
        <p:spPr>
          <a:xfrm rot="10800000">
            <a:off x="2915178" y="1395755"/>
            <a:ext cx="386498" cy="1691062"/>
          </a:xfrm>
          <a:prstGeom prst="upArrow">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Arrow: Up 37">
            <a:extLst>
              <a:ext uri="{FF2B5EF4-FFF2-40B4-BE49-F238E27FC236}">
                <a16:creationId xmlns:a16="http://schemas.microsoft.com/office/drawing/2014/main" id="{9F50479A-D727-46BF-9ADD-78ACBFED3186}"/>
              </a:ext>
            </a:extLst>
          </p:cNvPr>
          <p:cNvSpPr/>
          <p:nvPr/>
        </p:nvSpPr>
        <p:spPr>
          <a:xfrm rot="10800000">
            <a:off x="8850635" y="1374516"/>
            <a:ext cx="386499" cy="1705229"/>
          </a:xfrm>
          <a:prstGeom prst="upArrow">
            <a:avLst/>
          </a:prstGeom>
          <a:solidFill>
            <a:srgbClr val="53A4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6D14A933-7714-474E-AF11-B18694966B71}"/>
              </a:ext>
            </a:extLst>
          </p:cNvPr>
          <p:cNvSpPr/>
          <p:nvPr/>
        </p:nvSpPr>
        <p:spPr>
          <a:xfrm>
            <a:off x="2915178" y="596978"/>
            <a:ext cx="6850991" cy="664559"/>
          </a:xfrm>
          <a:prstGeom prst="rect">
            <a:avLst/>
          </a:prstGeom>
          <a:noFill/>
          <a:ln w="28575">
            <a:solidFill>
              <a:srgbClr val="2F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699265CA-C2AC-4153-83EE-C2B47790E040}"/>
              </a:ext>
            </a:extLst>
          </p:cNvPr>
          <p:cNvSpPr/>
          <p:nvPr/>
        </p:nvSpPr>
        <p:spPr>
          <a:xfrm>
            <a:off x="2513549" y="4962931"/>
            <a:ext cx="4850755" cy="559402"/>
          </a:xfrm>
          <a:prstGeom prst="rect">
            <a:avLst/>
          </a:prstGeom>
          <a:noFill/>
          <a:ln w="28575">
            <a:solidFill>
              <a:srgbClr val="2F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592BA196-3169-4BC9-A37A-E4B8B2E435C3}"/>
              </a:ext>
            </a:extLst>
          </p:cNvPr>
          <p:cNvSpPr/>
          <p:nvPr/>
        </p:nvSpPr>
        <p:spPr>
          <a:xfrm>
            <a:off x="7879730" y="5372199"/>
            <a:ext cx="2442621" cy="378151"/>
          </a:xfrm>
          <a:prstGeom prst="rect">
            <a:avLst/>
          </a:prstGeom>
          <a:noFill/>
          <a:ln w="28575">
            <a:solidFill>
              <a:srgbClr val="2B7A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0F6F8CCF-2C07-4FCB-A294-73500FDE316A}"/>
              </a:ext>
            </a:extLst>
          </p:cNvPr>
          <p:cNvSpPr txBox="1"/>
          <p:nvPr/>
        </p:nvSpPr>
        <p:spPr>
          <a:xfrm>
            <a:off x="3218567" y="3129751"/>
            <a:ext cx="6505574" cy="646331"/>
          </a:xfrm>
          <a:prstGeom prst="rect">
            <a:avLst/>
          </a:prstGeom>
          <a:noFill/>
        </p:spPr>
        <p:txBody>
          <a:bodyPr wrap="square">
            <a:spAutoFit/>
          </a:bodyPr>
          <a:lstStyle/>
          <a:p>
            <a:pPr algn="ctr"/>
            <a:r>
              <a:rPr lang="en-GB" dirty="0"/>
              <a:t>Learners should engage more directly in the assessment process, as they progress along the 3 to 16 continuum. </a:t>
            </a:r>
          </a:p>
        </p:txBody>
      </p:sp>
      <p:sp>
        <p:nvSpPr>
          <p:cNvPr id="30" name="TextBox 29">
            <a:extLst>
              <a:ext uri="{FF2B5EF4-FFF2-40B4-BE49-F238E27FC236}">
                <a16:creationId xmlns:a16="http://schemas.microsoft.com/office/drawing/2014/main" id="{E432C6B8-465B-4786-B4A5-BE8FD5F288FE}"/>
              </a:ext>
            </a:extLst>
          </p:cNvPr>
          <p:cNvSpPr txBox="1"/>
          <p:nvPr/>
        </p:nvSpPr>
        <p:spPr>
          <a:xfrm>
            <a:off x="8032335" y="5787625"/>
            <a:ext cx="6505574" cy="954107"/>
          </a:xfrm>
          <a:prstGeom prst="rect">
            <a:avLst/>
          </a:prstGeom>
          <a:noFill/>
        </p:spPr>
        <p:txBody>
          <a:bodyPr wrap="square">
            <a:spAutoFit/>
          </a:bodyPr>
          <a:lstStyle/>
          <a:p>
            <a:pPr marL="171450" indent="-171450">
              <a:buFont typeface="Arial" panose="020B0604020202020204" pitchFamily="34" charset="0"/>
              <a:buChar char="•"/>
            </a:pPr>
            <a:r>
              <a:rPr lang="en-GB" sz="1400" dirty="0">
                <a:solidFill>
                  <a:srgbClr val="1F1F1F"/>
                </a:solidFill>
                <a:latin typeface="+mj-lt"/>
              </a:rPr>
              <a:t>Professional dialogues </a:t>
            </a:r>
          </a:p>
          <a:p>
            <a:pPr marL="171450" indent="-171450">
              <a:buFont typeface="Arial" panose="020B0604020202020204" pitchFamily="34" charset="0"/>
              <a:buChar char="•"/>
            </a:pPr>
            <a:r>
              <a:rPr lang="en-GB" sz="1400" dirty="0">
                <a:solidFill>
                  <a:srgbClr val="1F1F1F"/>
                </a:solidFill>
                <a:latin typeface="+mj-lt"/>
              </a:rPr>
              <a:t>External input</a:t>
            </a:r>
          </a:p>
          <a:p>
            <a:pPr marL="171450" indent="-171450">
              <a:buFont typeface="Arial" panose="020B0604020202020204" pitchFamily="34" charset="0"/>
              <a:buChar char="•"/>
            </a:pPr>
            <a:r>
              <a:rPr lang="en-GB" sz="1400" dirty="0">
                <a:solidFill>
                  <a:srgbClr val="1F1F1F"/>
                </a:solidFill>
                <a:latin typeface="+mj-lt"/>
              </a:rPr>
              <a:t>Previous reports </a:t>
            </a:r>
          </a:p>
          <a:p>
            <a:pPr marL="171450" indent="-171450">
              <a:buFont typeface="Arial" panose="020B0604020202020204" pitchFamily="34" charset="0"/>
              <a:buChar char="•"/>
            </a:pPr>
            <a:r>
              <a:rPr lang="en-GB" sz="1400" dirty="0">
                <a:solidFill>
                  <a:srgbClr val="1F1F1F"/>
                </a:solidFill>
                <a:latin typeface="+mj-lt"/>
              </a:rPr>
              <a:t>Observations </a:t>
            </a:r>
            <a:endParaRPr lang="en-GB" sz="1400" dirty="0">
              <a:latin typeface="+mj-lt"/>
            </a:endParaRPr>
          </a:p>
        </p:txBody>
      </p:sp>
      <p:pic>
        <p:nvPicPr>
          <p:cNvPr id="3074" name="Picture 1">
            <a:extLst>
              <a:ext uri="{FF2B5EF4-FFF2-40B4-BE49-F238E27FC236}">
                <a16:creationId xmlns:a16="http://schemas.microsoft.com/office/drawing/2014/main" id="{291C8D7E-298B-46FC-B10A-F2608661CD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1964" y="608098"/>
            <a:ext cx="114300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963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F1EA88-1363-45BF-ACD6-B4716AB2577F}"/>
              </a:ext>
            </a:extLst>
          </p:cNvPr>
          <p:cNvSpPr/>
          <p:nvPr/>
        </p:nvSpPr>
        <p:spPr>
          <a:xfrm>
            <a:off x="0" y="0"/>
            <a:ext cx="12192000" cy="6858000"/>
          </a:xfrm>
          <a:prstGeom prst="rect">
            <a:avLst/>
          </a:prstGeom>
          <a:noFill/>
          <a:ln w="76200">
            <a:solidFill>
              <a:srgbClr val="004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9" name="TextBox 8">
            <a:extLst>
              <a:ext uri="{FF2B5EF4-FFF2-40B4-BE49-F238E27FC236}">
                <a16:creationId xmlns:a16="http://schemas.microsoft.com/office/drawing/2014/main" id="{F8003CF9-0058-4FDD-A943-11DD1AB0C324}"/>
              </a:ext>
            </a:extLst>
          </p:cNvPr>
          <p:cNvSpPr txBox="1"/>
          <p:nvPr/>
        </p:nvSpPr>
        <p:spPr>
          <a:xfrm>
            <a:off x="853816" y="380539"/>
            <a:ext cx="10807402" cy="461665"/>
          </a:xfrm>
          <a:prstGeom prst="rect">
            <a:avLst/>
          </a:prstGeom>
          <a:noFill/>
        </p:spPr>
        <p:txBody>
          <a:bodyPr wrap="square" rtlCol="0">
            <a:spAutoFit/>
          </a:bodyPr>
          <a:lstStyle/>
          <a:p>
            <a:r>
              <a:rPr lang="en-GB" sz="2400" b="1" dirty="0">
                <a:solidFill>
                  <a:schemeClr val="accent6">
                    <a:lumMod val="50000"/>
                  </a:schemeClr>
                </a:solidFill>
                <a:latin typeface="Congenial" panose="02000503040000020004" pitchFamily="2" charset="0"/>
              </a:rPr>
              <a:t>Our assessment arrangements to support progress overview</a:t>
            </a:r>
            <a:endParaRPr lang="en-GB" sz="2400" b="1" dirty="0">
              <a:solidFill>
                <a:srgbClr val="004890"/>
              </a:solidFill>
            </a:endParaRPr>
          </a:p>
        </p:txBody>
      </p:sp>
      <p:pic>
        <p:nvPicPr>
          <p:cNvPr id="4098" name="Picture 1">
            <a:extLst>
              <a:ext uri="{FF2B5EF4-FFF2-40B4-BE49-F238E27FC236}">
                <a16:creationId xmlns:a16="http://schemas.microsoft.com/office/drawing/2014/main" id="{B4D05010-5827-4511-8D57-0BAE82A9D5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516" y="115844"/>
            <a:ext cx="824729" cy="82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179E766A-8D13-4FDB-B07C-90E3513E527B}"/>
              </a:ext>
            </a:extLst>
          </p:cNvPr>
          <p:cNvGraphicFramePr>
            <a:graphicFrameLocks noGrp="1"/>
          </p:cNvGraphicFramePr>
          <p:nvPr>
            <p:extLst>
              <p:ext uri="{D42A27DB-BD31-4B8C-83A1-F6EECF244321}">
                <p14:modId xmlns:p14="http://schemas.microsoft.com/office/powerpoint/2010/main" val="3774902340"/>
              </p:ext>
            </p:extLst>
          </p:nvPr>
        </p:nvGraphicFramePr>
        <p:xfrm>
          <a:off x="244549" y="1019581"/>
          <a:ext cx="11695813" cy="5763993"/>
        </p:xfrm>
        <a:graphic>
          <a:graphicData uri="http://schemas.openxmlformats.org/drawingml/2006/table">
            <a:tbl>
              <a:tblPr firstRow="1" firstCol="1" bandRow="1">
                <a:tableStyleId>{5C22544A-7EE6-4342-B048-85BDC9FD1C3A}</a:tableStyleId>
              </a:tblPr>
              <a:tblGrid>
                <a:gridCol w="1765765">
                  <a:extLst>
                    <a:ext uri="{9D8B030D-6E8A-4147-A177-3AD203B41FA5}">
                      <a16:colId xmlns:a16="http://schemas.microsoft.com/office/drawing/2014/main" val="240496402"/>
                    </a:ext>
                  </a:extLst>
                </a:gridCol>
                <a:gridCol w="2092542">
                  <a:extLst>
                    <a:ext uri="{9D8B030D-6E8A-4147-A177-3AD203B41FA5}">
                      <a16:colId xmlns:a16="http://schemas.microsoft.com/office/drawing/2014/main" val="3661173946"/>
                    </a:ext>
                  </a:extLst>
                </a:gridCol>
                <a:gridCol w="4277401">
                  <a:extLst>
                    <a:ext uri="{9D8B030D-6E8A-4147-A177-3AD203B41FA5}">
                      <a16:colId xmlns:a16="http://schemas.microsoft.com/office/drawing/2014/main" val="886471024"/>
                    </a:ext>
                  </a:extLst>
                </a:gridCol>
                <a:gridCol w="3560105">
                  <a:extLst>
                    <a:ext uri="{9D8B030D-6E8A-4147-A177-3AD203B41FA5}">
                      <a16:colId xmlns:a16="http://schemas.microsoft.com/office/drawing/2014/main" val="1056261357"/>
                    </a:ext>
                  </a:extLst>
                </a:gridCol>
              </a:tblGrid>
              <a:tr h="209000">
                <a:tc>
                  <a:txBody>
                    <a:bodyPr/>
                    <a:lstStyle/>
                    <a:p>
                      <a:pPr algn="ctr">
                        <a:lnSpc>
                          <a:spcPct val="107000"/>
                        </a:lnSpc>
                        <a:spcAft>
                          <a:spcPts val="800"/>
                        </a:spcAft>
                      </a:pPr>
                      <a:r>
                        <a:rPr lang="en-GB" sz="1100">
                          <a:effectLst/>
                        </a:rPr>
                        <a:t>Activity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nchor="ctr"/>
                </a:tc>
                <a:tc>
                  <a:txBody>
                    <a:bodyPr/>
                    <a:lstStyle/>
                    <a:p>
                      <a:pPr algn="ctr">
                        <a:lnSpc>
                          <a:spcPct val="107000"/>
                        </a:lnSpc>
                        <a:spcAft>
                          <a:spcPts val="800"/>
                        </a:spcAft>
                      </a:pPr>
                      <a:r>
                        <a:rPr lang="en-GB" sz="1100">
                          <a:effectLst/>
                        </a:rPr>
                        <a:t>Frequency: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nchor="ctr"/>
                </a:tc>
                <a:tc>
                  <a:txBody>
                    <a:bodyPr/>
                    <a:lstStyle/>
                    <a:p>
                      <a:pPr algn="ctr">
                        <a:lnSpc>
                          <a:spcPct val="107000"/>
                        </a:lnSpc>
                        <a:spcAft>
                          <a:spcPts val="800"/>
                        </a:spcAft>
                      </a:pPr>
                      <a:r>
                        <a:rPr lang="en-GB" sz="1100">
                          <a:effectLst/>
                        </a:rPr>
                        <a:t>Information / Description: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nchor="ctr"/>
                </a:tc>
                <a:tc>
                  <a:txBody>
                    <a:bodyPr/>
                    <a:lstStyle/>
                    <a:p>
                      <a:pPr algn="ctr">
                        <a:lnSpc>
                          <a:spcPct val="107000"/>
                        </a:lnSpc>
                        <a:spcAft>
                          <a:spcPts val="800"/>
                        </a:spcAft>
                      </a:pPr>
                      <a:r>
                        <a:rPr lang="en-GB" sz="1100">
                          <a:effectLst/>
                        </a:rPr>
                        <a:t>Focus: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7916" marR="47916" marT="0" marB="0" anchor="ctr"/>
                </a:tc>
                <a:extLst>
                  <a:ext uri="{0D108BD9-81ED-4DB2-BD59-A6C34878D82A}">
                    <a16:rowId xmlns:a16="http://schemas.microsoft.com/office/drawing/2014/main" val="1842922108"/>
                  </a:ext>
                </a:extLst>
              </a:tr>
              <a:tr h="1751497">
                <a:tc>
                  <a:txBody>
                    <a:bodyPr/>
                    <a:lstStyle/>
                    <a:p>
                      <a:pPr algn="l">
                        <a:lnSpc>
                          <a:spcPct val="107000"/>
                        </a:lnSpc>
                        <a:spcAft>
                          <a:spcPts val="800"/>
                        </a:spcAft>
                      </a:pPr>
                      <a:r>
                        <a:rPr lang="en-GB" sz="1000" b="0">
                          <a:solidFill>
                            <a:schemeClr val="bg1"/>
                          </a:solidFill>
                          <a:effectLst/>
                          <a:latin typeface="Abadi" panose="020B0604020104020204" pitchFamily="34" charset="0"/>
                        </a:rPr>
                        <a:t>On-entry assessment </a:t>
                      </a:r>
                    </a:p>
                    <a:p>
                      <a:pPr algn="l">
                        <a:lnSpc>
                          <a:spcPct val="107000"/>
                        </a:lnSpc>
                        <a:spcAft>
                          <a:spcPts val="800"/>
                        </a:spcAft>
                      </a:pPr>
                      <a:r>
                        <a:rPr lang="en-GB" sz="1000" b="0">
                          <a:solidFill>
                            <a:schemeClr val="bg1"/>
                          </a:solidFill>
                          <a:effectLst/>
                          <a:latin typeface="Abadi" panose="020B0604020104020204" pitchFamily="34" charset="0"/>
                        </a:rPr>
                        <a:t>Collating information from a range of sources</a:t>
                      </a:r>
                      <a:endParaRPr lang="en-GB" sz="1000" b="0">
                        <a:solidFill>
                          <a:schemeClr val="bg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algn="l">
                        <a:lnSpc>
                          <a:spcPct val="107000"/>
                        </a:lnSpc>
                        <a:spcAft>
                          <a:spcPts val="800"/>
                        </a:spcAft>
                      </a:pPr>
                      <a:r>
                        <a:rPr lang="en-GB" sz="1000" dirty="0">
                          <a:solidFill>
                            <a:schemeClr val="tx1"/>
                          </a:solidFill>
                          <a:effectLst/>
                          <a:latin typeface="Abadi" panose="020B0604020104020204" pitchFamily="34" charset="0"/>
                        </a:rPr>
                        <a:t>First 6 weeks of Nursery or Reception</a:t>
                      </a:r>
                    </a:p>
                    <a:p>
                      <a:pPr algn="l">
                        <a:lnSpc>
                          <a:spcPct val="107000"/>
                        </a:lnSpc>
                        <a:spcAft>
                          <a:spcPts val="800"/>
                        </a:spcAft>
                      </a:pPr>
                      <a:r>
                        <a:rPr lang="en-GB" sz="1000" dirty="0">
                          <a:solidFill>
                            <a:schemeClr val="tx1"/>
                          </a:solidFill>
                          <a:effectLst/>
                          <a:latin typeface="Abadi" panose="020B0604020104020204" pitchFamily="34" charset="0"/>
                        </a:rPr>
                        <a:t>When a new learner starts school (within 6 weeks)</a:t>
                      </a:r>
                      <a:endParaRPr lang="en-GB" sz="100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algn="l">
                        <a:lnSpc>
                          <a:spcPct val="107000"/>
                        </a:lnSpc>
                        <a:spcAft>
                          <a:spcPts val="800"/>
                        </a:spcAft>
                      </a:pPr>
                      <a:r>
                        <a:rPr lang="en-GB" sz="1000">
                          <a:solidFill>
                            <a:schemeClr val="tx1"/>
                          </a:solidFill>
                          <a:effectLst/>
                          <a:latin typeface="Abadi" panose="020B0604020104020204" pitchFamily="34" charset="0"/>
                        </a:rPr>
                        <a:t>Build an initial holistic picture and identify health, social, emotional and academic needs of:</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Previous Setting/ Schools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Parents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Health workers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Other agencies as appropriate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Classroom observations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Co-create a one-page profile about any pupils identified with ALN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Relevant SS tests (spelling )/ personalised assessments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General health and well-being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Medical needs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Specific learning needs, e.g. SALT/SEBD</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Strengths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Areas of development – both academic and extra-curricular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What is important to the child(pupil voice)</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extLst>
                  <a:ext uri="{0D108BD9-81ED-4DB2-BD59-A6C34878D82A}">
                    <a16:rowId xmlns:a16="http://schemas.microsoft.com/office/drawing/2014/main" val="1303945546"/>
                  </a:ext>
                </a:extLst>
              </a:tr>
              <a:tr h="1316595">
                <a:tc>
                  <a:txBody>
                    <a:bodyPr/>
                    <a:lstStyle/>
                    <a:p>
                      <a:pPr algn="l">
                        <a:lnSpc>
                          <a:spcPct val="107000"/>
                        </a:lnSpc>
                        <a:spcAft>
                          <a:spcPts val="800"/>
                        </a:spcAft>
                      </a:pPr>
                      <a:r>
                        <a:rPr lang="en-GB" sz="1000" b="0" dirty="0">
                          <a:solidFill>
                            <a:schemeClr val="bg1"/>
                          </a:solidFill>
                          <a:effectLst/>
                          <a:latin typeface="Abadi" panose="020B0604020104020204" pitchFamily="34" charset="0"/>
                        </a:rPr>
                        <a:t>Supporting the progression of individual learners </a:t>
                      </a:r>
                      <a:endParaRPr lang="en-GB" sz="1000" b="0" dirty="0">
                        <a:solidFill>
                          <a:schemeClr val="bg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algn="l">
                        <a:lnSpc>
                          <a:spcPct val="107000"/>
                        </a:lnSpc>
                        <a:spcAft>
                          <a:spcPts val="800"/>
                        </a:spcAft>
                      </a:pPr>
                      <a:r>
                        <a:rPr lang="en-GB" sz="1000">
                          <a:solidFill>
                            <a:schemeClr val="tx1"/>
                          </a:solidFill>
                          <a:effectLst/>
                          <a:latin typeface="Abadi" panose="020B0604020104020204" pitchFamily="34" charset="0"/>
                        </a:rPr>
                        <a:t>On an ongoing basis – formal reviews for learners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Learners put into support groups.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ALN Register (pupils with Individual Development Plans)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School Monitoring Register (pupils with ALN receiving intervention -for up to 3 terms)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For appropriate intervention (phonics, ELSA support,  etc…)</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Ongoing discussions with staff, ALNCo and relevant agencies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General health and well-being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Medical needs</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Specific learning needs, e.g. SALT, SEBD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Strengths </a:t>
                      </a:r>
                    </a:p>
                    <a:p>
                      <a:pPr marL="228600" algn="l"/>
                      <a:r>
                        <a:rPr lang="en-GB" sz="1000">
                          <a:solidFill>
                            <a:schemeClr val="tx1"/>
                          </a:solidFill>
                          <a:effectLst/>
                          <a:latin typeface="Abadi" panose="020B0604020104020204" pitchFamily="34" charset="0"/>
                        </a:rPr>
                        <a:t>Areas of development – both academic and extra-curricular</a:t>
                      </a:r>
                    </a:p>
                    <a:p>
                      <a:pPr marL="342900" lvl="0" indent="-342900" algn="l">
                        <a:buFont typeface="Symbol" panose="05050102010706020507" pitchFamily="18" charset="2"/>
                        <a:buChar char=""/>
                      </a:pPr>
                      <a:r>
                        <a:rPr lang="en-GB" sz="1000">
                          <a:solidFill>
                            <a:schemeClr val="tx1"/>
                          </a:solidFill>
                          <a:effectLst/>
                          <a:latin typeface="Abadi" panose="020B0604020104020204" pitchFamily="34" charset="0"/>
                        </a:rPr>
                        <a:t>What is important to the child (pupil voice)</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extLst>
                  <a:ext uri="{0D108BD9-81ED-4DB2-BD59-A6C34878D82A}">
                    <a16:rowId xmlns:a16="http://schemas.microsoft.com/office/drawing/2014/main" val="2975632822"/>
                  </a:ext>
                </a:extLst>
              </a:tr>
              <a:tr h="1024018">
                <a:tc>
                  <a:txBody>
                    <a:bodyPr/>
                    <a:lstStyle/>
                    <a:p>
                      <a:pPr algn="l">
                        <a:lnSpc>
                          <a:spcPct val="107000"/>
                        </a:lnSpc>
                        <a:spcAft>
                          <a:spcPts val="800"/>
                        </a:spcAft>
                      </a:pPr>
                      <a:r>
                        <a:rPr lang="en-GB" sz="1000" b="0">
                          <a:solidFill>
                            <a:schemeClr val="bg1"/>
                          </a:solidFill>
                          <a:effectLst/>
                          <a:latin typeface="Abadi" panose="020B0604020104020204" pitchFamily="34" charset="0"/>
                        </a:rPr>
                        <a:t>Ongoing day-to-day assessment </a:t>
                      </a:r>
                      <a:endParaRPr lang="en-GB" sz="1000" b="0">
                        <a:solidFill>
                          <a:schemeClr val="bg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algn="l">
                        <a:lnSpc>
                          <a:spcPct val="107000"/>
                        </a:lnSpc>
                        <a:spcAft>
                          <a:spcPts val="800"/>
                        </a:spcAft>
                      </a:pPr>
                      <a:r>
                        <a:rPr lang="en-GB" sz="1000">
                          <a:solidFill>
                            <a:schemeClr val="tx1"/>
                          </a:solidFill>
                          <a:effectLst/>
                          <a:latin typeface="Abadi" panose="020B0604020104020204" pitchFamily="34" charset="0"/>
                        </a:rPr>
                        <a:t>Ongoing basis</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US" sz="1000">
                          <a:solidFill>
                            <a:schemeClr val="tx1"/>
                          </a:solidFill>
                          <a:effectLst/>
                          <a:latin typeface="Abadi" panose="020B0604020104020204" pitchFamily="34" charset="0"/>
                        </a:rPr>
                        <a:t>Ongoing day-to-day assessing to identify the learner’s current achievements and plan the direction for their next steps in learning </a:t>
                      </a:r>
                      <a:endParaRPr lang="en-GB" sz="1000">
                        <a:solidFill>
                          <a:schemeClr val="tx1"/>
                        </a:solidFill>
                        <a:effectLst/>
                        <a:latin typeface="Abadi" panose="020B0604020104020204" pitchFamily="34" charset="0"/>
                      </a:endParaRPr>
                    </a:p>
                    <a:p>
                      <a:pPr marL="342900" lvl="0" indent="-342900" algn="l">
                        <a:buFont typeface="Symbol" panose="05050102010706020507" pitchFamily="18" charset="2"/>
                        <a:buChar char=""/>
                        <a:tabLst>
                          <a:tab pos="228600" algn="l"/>
                        </a:tabLst>
                      </a:pPr>
                      <a:r>
                        <a:rPr lang="en-US" sz="1000">
                          <a:solidFill>
                            <a:schemeClr val="tx1"/>
                          </a:solidFill>
                          <a:effectLst/>
                          <a:latin typeface="Abadi" panose="020B0604020104020204" pitchFamily="34" charset="0"/>
                        </a:rPr>
                        <a:t>Timely feedback to learners based on learning outcomes, success criteria and effective questioning </a:t>
                      </a:r>
                      <a:endParaRPr lang="en-GB" sz="1000">
                        <a:solidFill>
                          <a:schemeClr val="tx1"/>
                        </a:solidFill>
                        <a:effectLst/>
                        <a:latin typeface="Abadi" panose="020B0604020104020204" pitchFamily="34" charset="0"/>
                      </a:endParaRP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Assessment for learning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US" sz="1000">
                          <a:solidFill>
                            <a:schemeClr val="tx1"/>
                          </a:solidFill>
                          <a:effectLst/>
                          <a:latin typeface="Abadi" panose="020B0604020104020204" pitchFamily="34" charset="0"/>
                        </a:rPr>
                        <a:t>Effective and targeted (live) response to feedback from learner- practitioner, learner – learner…</a:t>
                      </a:r>
                      <a:endParaRPr lang="en-GB" sz="1000">
                        <a:solidFill>
                          <a:schemeClr val="tx1"/>
                        </a:solidFill>
                        <a:effectLst/>
                        <a:latin typeface="Abadi" panose="020B0604020104020204" pitchFamily="34" charset="0"/>
                      </a:endParaRP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Opportunities for self-assessing and peer-assessing (including pit stop plenaries)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extLst>
                  <a:ext uri="{0D108BD9-81ED-4DB2-BD59-A6C34878D82A}">
                    <a16:rowId xmlns:a16="http://schemas.microsoft.com/office/drawing/2014/main" val="1272109172"/>
                  </a:ext>
                </a:extLst>
              </a:tr>
              <a:tr h="1462883">
                <a:tc>
                  <a:txBody>
                    <a:bodyPr/>
                    <a:lstStyle/>
                    <a:p>
                      <a:pPr algn="l">
                        <a:lnSpc>
                          <a:spcPct val="107000"/>
                        </a:lnSpc>
                        <a:spcAft>
                          <a:spcPts val="800"/>
                        </a:spcAft>
                      </a:pPr>
                      <a:r>
                        <a:rPr lang="en-GB" sz="1000" b="0" dirty="0">
                          <a:solidFill>
                            <a:schemeClr val="bg1"/>
                          </a:solidFill>
                          <a:effectLst/>
                          <a:latin typeface="Abadi" panose="020B0604020104020204" pitchFamily="34" charset="0"/>
                        </a:rPr>
                        <a:t>Professional Dialogue within a schools to develop a shared understanding of progression  </a:t>
                      </a:r>
                      <a:endParaRPr lang="en-GB" sz="1000" b="0" dirty="0">
                        <a:solidFill>
                          <a:schemeClr val="bg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algn="l">
                        <a:lnSpc>
                          <a:spcPct val="107000"/>
                        </a:lnSpc>
                        <a:spcAft>
                          <a:spcPts val="800"/>
                        </a:spcAft>
                      </a:pPr>
                      <a:r>
                        <a:rPr lang="en-GB" sz="1000">
                          <a:solidFill>
                            <a:schemeClr val="tx1"/>
                          </a:solidFill>
                          <a:effectLst/>
                          <a:latin typeface="Abadi" panose="020B0604020104020204" pitchFamily="34" charset="0"/>
                        </a:rPr>
                        <a:t>Ongoing dialogue between staff focus on progress and well-being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Teachers share and discuss learners’ progress – during PPA, AoLE meetings, whole school meetings, resource base meetings, PCP meetings and transition meetings. </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Multi agency meeting – LAC/PEP</a:t>
                      </a:r>
                    </a:p>
                    <a:p>
                      <a:pPr marL="342900" lvl="0" indent="-342900" algn="l">
                        <a:buFont typeface="Symbol" panose="05050102010706020507" pitchFamily="18" charset="2"/>
                        <a:buChar char=""/>
                        <a:tabLst>
                          <a:tab pos="228600" algn="l"/>
                        </a:tabLst>
                      </a:pPr>
                      <a:r>
                        <a:rPr lang="en-GB" sz="1000">
                          <a:solidFill>
                            <a:schemeClr val="tx1"/>
                          </a:solidFill>
                          <a:effectLst/>
                          <a:latin typeface="Abadi" panose="020B0604020104020204" pitchFamily="34" charset="0"/>
                        </a:rPr>
                        <a:t>Focus on how to move the learning forward and identifying next steps and/ or support for learners </a:t>
                      </a:r>
                      <a:endParaRPr lang="en-GB" sz="100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tc>
                  <a:txBody>
                    <a:bodyPr/>
                    <a:lstStyle/>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Examples of school curriculum</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Examples of planning </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Examples of learning and teaching experiences </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Examples of learning – both processes and outcomes </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Examples of additional support provision (differentiation portfolio)</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Thrive </a:t>
                      </a:r>
                    </a:p>
                    <a:p>
                      <a:pPr marL="342900" lvl="0" indent="-342900" algn="l">
                        <a:buFont typeface="Symbol" panose="05050102010706020507" pitchFamily="18" charset="2"/>
                        <a:buChar char=""/>
                        <a:tabLst>
                          <a:tab pos="228600" algn="l"/>
                        </a:tabLst>
                      </a:pPr>
                      <a:r>
                        <a:rPr lang="en-GB" sz="1000" dirty="0">
                          <a:solidFill>
                            <a:schemeClr val="tx1"/>
                          </a:solidFill>
                          <a:effectLst/>
                          <a:latin typeface="Abadi" panose="020B0604020104020204" pitchFamily="34" charset="0"/>
                        </a:rPr>
                        <a:t>Person Centred Reviews</a:t>
                      </a:r>
                      <a:endParaRPr lang="en-GB" sz="100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47916" marR="47916" marT="0" marB="0"/>
                </a:tc>
                <a:extLst>
                  <a:ext uri="{0D108BD9-81ED-4DB2-BD59-A6C34878D82A}">
                    <a16:rowId xmlns:a16="http://schemas.microsoft.com/office/drawing/2014/main" val="3857001907"/>
                  </a:ext>
                </a:extLst>
              </a:tr>
            </a:tbl>
          </a:graphicData>
        </a:graphic>
      </p:graphicFrame>
    </p:spTree>
    <p:extLst>
      <p:ext uri="{BB962C8B-B14F-4D97-AF65-F5344CB8AC3E}">
        <p14:creationId xmlns:p14="http://schemas.microsoft.com/office/powerpoint/2010/main" val="56885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7E0190F-D4CE-4E21-B6E2-87130D101599}"/>
              </a:ext>
            </a:extLst>
          </p:cNvPr>
          <p:cNvGraphicFramePr>
            <a:graphicFrameLocks noGrp="1"/>
          </p:cNvGraphicFramePr>
          <p:nvPr>
            <p:extLst>
              <p:ext uri="{D42A27DB-BD31-4B8C-83A1-F6EECF244321}">
                <p14:modId xmlns:p14="http://schemas.microsoft.com/office/powerpoint/2010/main" val="1180810705"/>
              </p:ext>
            </p:extLst>
          </p:nvPr>
        </p:nvGraphicFramePr>
        <p:xfrm>
          <a:off x="212652" y="145666"/>
          <a:ext cx="11780876" cy="6584743"/>
        </p:xfrm>
        <a:graphic>
          <a:graphicData uri="http://schemas.openxmlformats.org/drawingml/2006/table">
            <a:tbl>
              <a:tblPr firstRow="1" firstCol="1" bandRow="1">
                <a:tableStyleId>{5C22544A-7EE6-4342-B048-85BDC9FD1C3A}</a:tableStyleId>
              </a:tblPr>
              <a:tblGrid>
                <a:gridCol w="1764236">
                  <a:extLst>
                    <a:ext uri="{9D8B030D-6E8A-4147-A177-3AD203B41FA5}">
                      <a16:colId xmlns:a16="http://schemas.microsoft.com/office/drawing/2014/main" val="1664150695"/>
                    </a:ext>
                  </a:extLst>
                </a:gridCol>
                <a:gridCol w="1368471">
                  <a:extLst>
                    <a:ext uri="{9D8B030D-6E8A-4147-A177-3AD203B41FA5}">
                      <a16:colId xmlns:a16="http://schemas.microsoft.com/office/drawing/2014/main" val="3647713323"/>
                    </a:ext>
                  </a:extLst>
                </a:gridCol>
                <a:gridCol w="4449942">
                  <a:extLst>
                    <a:ext uri="{9D8B030D-6E8A-4147-A177-3AD203B41FA5}">
                      <a16:colId xmlns:a16="http://schemas.microsoft.com/office/drawing/2014/main" val="2470854010"/>
                    </a:ext>
                  </a:extLst>
                </a:gridCol>
                <a:gridCol w="4198227">
                  <a:extLst>
                    <a:ext uri="{9D8B030D-6E8A-4147-A177-3AD203B41FA5}">
                      <a16:colId xmlns:a16="http://schemas.microsoft.com/office/drawing/2014/main" val="3194469157"/>
                    </a:ext>
                  </a:extLst>
                </a:gridCol>
              </a:tblGrid>
              <a:tr h="275861">
                <a:tc>
                  <a:txBody>
                    <a:bodyPr/>
                    <a:lstStyle/>
                    <a:p>
                      <a:pPr algn="ctr">
                        <a:lnSpc>
                          <a:spcPct val="107000"/>
                        </a:lnSpc>
                        <a:spcAft>
                          <a:spcPts val="800"/>
                        </a:spcAft>
                      </a:pPr>
                      <a:r>
                        <a:rPr lang="en-GB" sz="1050">
                          <a:effectLst/>
                        </a:rPr>
                        <a:t>Activity: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ctr">
                        <a:lnSpc>
                          <a:spcPct val="107000"/>
                        </a:lnSpc>
                        <a:spcAft>
                          <a:spcPts val="800"/>
                        </a:spcAft>
                      </a:pPr>
                      <a:r>
                        <a:rPr lang="en-GB" sz="1050">
                          <a:effectLst/>
                        </a:rPr>
                        <a:t>Frequency: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ctr">
                        <a:lnSpc>
                          <a:spcPct val="107000"/>
                        </a:lnSpc>
                        <a:spcAft>
                          <a:spcPts val="800"/>
                        </a:spcAft>
                      </a:pPr>
                      <a:r>
                        <a:rPr lang="en-GB" sz="1050">
                          <a:effectLst/>
                        </a:rPr>
                        <a:t>Information/ Description: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ctr">
                        <a:lnSpc>
                          <a:spcPct val="107000"/>
                        </a:lnSpc>
                        <a:spcAft>
                          <a:spcPts val="800"/>
                        </a:spcAft>
                      </a:pPr>
                      <a:r>
                        <a:rPr lang="en-GB" sz="1050">
                          <a:effectLst/>
                        </a:rPr>
                        <a:t>Focus: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995708697"/>
                  </a:ext>
                </a:extLst>
              </a:tr>
              <a:tr h="1171594">
                <a:tc>
                  <a:txBody>
                    <a:bodyPr/>
                    <a:lstStyle/>
                    <a:p>
                      <a:pPr algn="l">
                        <a:lnSpc>
                          <a:spcPct val="107000"/>
                        </a:lnSpc>
                        <a:spcAft>
                          <a:spcPts val="800"/>
                        </a:spcAft>
                      </a:pPr>
                      <a:r>
                        <a:rPr lang="en-GB" sz="1050">
                          <a:effectLst/>
                        </a:rPr>
                        <a:t>Learner Progress Meetings </a:t>
                      </a:r>
                    </a:p>
                    <a:p>
                      <a:pPr algn="l">
                        <a:lnSpc>
                          <a:spcPct val="107000"/>
                        </a:lnSpc>
                        <a:spcAft>
                          <a:spcPts val="800"/>
                        </a:spcAft>
                      </a:pPr>
                      <a:r>
                        <a:rPr lang="en-GB" sz="1050">
                          <a:effectLst/>
                        </a:rPr>
                        <a:t>Between class teacher and SMT/ peer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l">
                        <a:lnSpc>
                          <a:spcPct val="107000"/>
                        </a:lnSpc>
                        <a:spcAft>
                          <a:spcPts val="800"/>
                        </a:spcAft>
                      </a:pPr>
                      <a:r>
                        <a:rPr lang="en-GB" sz="1050">
                          <a:effectLst/>
                        </a:rPr>
                        <a:t>Termly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Qualitative information – staff observations, learner’s work, attitude to learner, learner and parent input</a:t>
                      </a:r>
                    </a:p>
                    <a:p>
                      <a:pPr marL="342900" lvl="0" indent="-342900" algn="l">
                        <a:buFont typeface="Symbol" panose="05050102010706020507" pitchFamily="18" charset="2"/>
                        <a:buChar char=""/>
                        <a:tabLst>
                          <a:tab pos="228600" algn="l"/>
                        </a:tabLst>
                      </a:pPr>
                      <a:r>
                        <a:rPr lang="en-GB" sz="1050">
                          <a:effectLst/>
                        </a:rPr>
                        <a:t>Quantitative data – Thrive - Personalised assessments, Relevant SS</a:t>
                      </a:r>
                    </a:p>
                    <a:p>
                      <a:pPr marL="342900" lvl="0" indent="-342900" algn="l">
                        <a:buFont typeface="Symbol" panose="05050102010706020507" pitchFamily="18" charset="2"/>
                        <a:buChar char=""/>
                        <a:tabLst>
                          <a:tab pos="228600" algn="l"/>
                        </a:tabLst>
                      </a:pPr>
                      <a:r>
                        <a:rPr lang="en-GB" sz="1050">
                          <a:effectLst/>
                        </a:rPr>
                        <a:t>Recorded in an ongoing format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Health and wellbeing </a:t>
                      </a:r>
                    </a:p>
                    <a:p>
                      <a:pPr marL="342900" lvl="0" indent="-342900" algn="l">
                        <a:buFont typeface="Symbol" panose="05050102010706020507" pitchFamily="18" charset="2"/>
                        <a:buChar char=""/>
                        <a:tabLst>
                          <a:tab pos="228600" algn="l"/>
                        </a:tabLst>
                      </a:pPr>
                      <a:r>
                        <a:rPr lang="en-GB" sz="1050">
                          <a:effectLst/>
                        </a:rPr>
                        <a:t>Attitude to learner including attendance </a:t>
                      </a:r>
                    </a:p>
                    <a:p>
                      <a:pPr marL="342900" lvl="0" indent="-342900" algn="l">
                        <a:buFont typeface="Symbol" panose="05050102010706020507" pitchFamily="18" charset="2"/>
                        <a:buChar char=""/>
                        <a:tabLst>
                          <a:tab pos="228600" algn="l"/>
                        </a:tabLst>
                      </a:pPr>
                      <a:r>
                        <a:rPr lang="en-GB" sz="1050">
                          <a:effectLst/>
                        </a:rPr>
                        <a:t>Strengths</a:t>
                      </a:r>
                    </a:p>
                    <a:p>
                      <a:pPr marL="342900" lvl="0" indent="-342900" algn="l">
                        <a:buFont typeface="Symbol" panose="05050102010706020507" pitchFamily="18" charset="2"/>
                        <a:buChar char=""/>
                        <a:tabLst>
                          <a:tab pos="228600" algn="l"/>
                        </a:tabLst>
                      </a:pPr>
                      <a:r>
                        <a:rPr lang="en-GB" sz="1050">
                          <a:effectLst/>
                        </a:rPr>
                        <a:t>Areas of development – both academic and extra-curricular </a:t>
                      </a:r>
                    </a:p>
                    <a:p>
                      <a:pPr marL="342900" lvl="0" indent="-342900" algn="l">
                        <a:buFont typeface="Symbol" panose="05050102010706020507" pitchFamily="18" charset="2"/>
                        <a:buChar char=""/>
                        <a:tabLst>
                          <a:tab pos="228600" algn="l"/>
                        </a:tabLst>
                      </a:pPr>
                      <a:r>
                        <a:rPr lang="en-GB" sz="1050">
                          <a:effectLst/>
                        </a:rPr>
                        <a:t>Additional Support Needed </a:t>
                      </a:r>
                    </a:p>
                    <a:p>
                      <a:pPr marL="342900" lvl="0" indent="-342900" algn="l">
                        <a:buFont typeface="Symbol" panose="05050102010706020507" pitchFamily="18" charset="2"/>
                        <a:buChar char=""/>
                        <a:tabLst>
                          <a:tab pos="228600" algn="l"/>
                        </a:tabLst>
                      </a:pPr>
                      <a:r>
                        <a:rPr lang="en-GB" sz="1050">
                          <a:effectLst/>
                        </a:rPr>
                        <a:t>Person centred practices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3835798602"/>
                  </a:ext>
                </a:extLst>
              </a:tr>
              <a:tr h="1964257">
                <a:tc>
                  <a:txBody>
                    <a:bodyPr/>
                    <a:lstStyle/>
                    <a:p>
                      <a:pPr algn="l">
                        <a:lnSpc>
                          <a:spcPct val="107000"/>
                        </a:lnSpc>
                        <a:spcAft>
                          <a:spcPts val="800"/>
                        </a:spcAft>
                      </a:pPr>
                      <a:r>
                        <a:rPr lang="en-GB" sz="1050">
                          <a:effectLst/>
                        </a:rPr>
                        <a:t>Parental Dialogue </a:t>
                      </a:r>
                    </a:p>
                    <a:p>
                      <a:pPr algn="l">
                        <a:lnSpc>
                          <a:spcPct val="107000"/>
                        </a:lnSpc>
                        <a:spcAft>
                          <a:spcPts val="800"/>
                        </a:spcAft>
                      </a:pPr>
                      <a:r>
                        <a:rPr lang="en-GB" sz="1050">
                          <a:effectLst/>
                        </a:rPr>
                        <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l">
                        <a:lnSpc>
                          <a:spcPct val="107000"/>
                        </a:lnSpc>
                        <a:spcAft>
                          <a:spcPts val="800"/>
                        </a:spcAft>
                      </a:pPr>
                      <a:r>
                        <a:rPr lang="en-GB" sz="1050">
                          <a:effectLst/>
                        </a:rPr>
                        <a:t>At least termly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Class curriculum evening in first half term </a:t>
                      </a:r>
                    </a:p>
                    <a:p>
                      <a:pPr marL="342900" lvl="0" indent="-342900" algn="l">
                        <a:buFont typeface="Symbol" panose="05050102010706020507" pitchFamily="18" charset="2"/>
                        <a:buChar char=""/>
                        <a:tabLst>
                          <a:tab pos="228600" algn="l"/>
                        </a:tabLst>
                      </a:pPr>
                      <a:r>
                        <a:rPr lang="en-GB" sz="1050">
                          <a:effectLst/>
                        </a:rPr>
                        <a:t>Effective, regular, and ongoing dialogue with parents/ carers</a:t>
                      </a:r>
                    </a:p>
                    <a:p>
                      <a:pPr marL="342900" lvl="0" indent="-342900" algn="l">
                        <a:buFont typeface="Symbol" panose="05050102010706020507" pitchFamily="18" charset="2"/>
                        <a:buChar char=""/>
                        <a:tabLst>
                          <a:tab pos="228600" algn="l"/>
                        </a:tabLst>
                      </a:pPr>
                      <a:r>
                        <a:rPr lang="en-GB" sz="1050">
                          <a:effectLst/>
                        </a:rPr>
                        <a:t>Coffee morning/afternoon – to share pupil experiences </a:t>
                      </a:r>
                    </a:p>
                    <a:p>
                      <a:pPr marL="342900" lvl="0" indent="-342900" algn="l">
                        <a:buFont typeface="Symbol" panose="05050102010706020507" pitchFamily="18" charset="2"/>
                        <a:buChar char=""/>
                        <a:tabLst>
                          <a:tab pos="228600" algn="l"/>
                        </a:tabLst>
                      </a:pPr>
                      <a:r>
                        <a:rPr lang="en-GB" sz="1050">
                          <a:effectLst/>
                        </a:rPr>
                        <a:t>Parents evening – option of face to face, online or by phone</a:t>
                      </a:r>
                    </a:p>
                    <a:p>
                      <a:pPr marL="342900" lvl="0" indent="-342900" algn="l">
                        <a:buFont typeface="Symbol" panose="05050102010706020507" pitchFamily="18" charset="2"/>
                        <a:buChar char=""/>
                        <a:tabLst>
                          <a:tab pos="228600" algn="l"/>
                        </a:tabLst>
                      </a:pPr>
                      <a:r>
                        <a:rPr lang="en-GB" sz="1050">
                          <a:effectLst/>
                        </a:rPr>
                        <a:t>Summary of learner information provided to parents/ carers at the end of the year- focus on progression and individual needs/ support </a:t>
                      </a:r>
                    </a:p>
                    <a:p>
                      <a:pPr marL="342900" lvl="0" indent="-342900" algn="l">
                        <a:buFont typeface="Symbol" panose="05050102010706020507" pitchFamily="18" charset="2"/>
                        <a:buChar char=""/>
                        <a:tabLst>
                          <a:tab pos="228600" algn="l"/>
                        </a:tabLst>
                      </a:pPr>
                      <a:r>
                        <a:rPr lang="en-GB" sz="1050">
                          <a:effectLst/>
                        </a:rPr>
                        <a:t>Staff made available every morning and afternoon to engage with pupils and parents</a:t>
                      </a:r>
                    </a:p>
                    <a:p>
                      <a:pPr marL="342900" lvl="0" indent="-342900" algn="l">
                        <a:buFont typeface="Symbol" panose="05050102010706020507" pitchFamily="18" charset="2"/>
                        <a:buChar char=""/>
                        <a:tabLst>
                          <a:tab pos="228600" algn="l"/>
                        </a:tabLst>
                      </a:pPr>
                      <a:r>
                        <a:rPr lang="en-GB" sz="1050">
                          <a:effectLst/>
                        </a:rPr>
                        <a:t>Person centred meetings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The progress their child is making </a:t>
                      </a:r>
                    </a:p>
                    <a:p>
                      <a:pPr marL="342900" lvl="0" indent="-342900" algn="l">
                        <a:buFont typeface="Symbol" panose="05050102010706020507" pitchFamily="18" charset="2"/>
                        <a:buChar char=""/>
                        <a:tabLst>
                          <a:tab pos="228600" algn="l"/>
                        </a:tabLst>
                      </a:pPr>
                      <a:r>
                        <a:rPr lang="en-GB" sz="1050">
                          <a:effectLst/>
                        </a:rPr>
                        <a:t>Their future progression needs</a:t>
                      </a:r>
                    </a:p>
                    <a:p>
                      <a:pPr marL="342900" lvl="0" indent="-342900" algn="l">
                        <a:buFont typeface="Symbol" panose="05050102010706020507" pitchFamily="18" charset="2"/>
                        <a:buChar char=""/>
                        <a:tabLst>
                          <a:tab pos="228600" algn="l"/>
                        </a:tabLst>
                      </a:pPr>
                      <a:r>
                        <a:rPr lang="en-GB" sz="1050">
                          <a:effectLst/>
                        </a:rPr>
                        <a:t>How future progression needs can be supported at home</a:t>
                      </a:r>
                    </a:p>
                    <a:p>
                      <a:pPr marL="342900" lvl="0" indent="-342900" algn="l">
                        <a:buFont typeface="Symbol" panose="05050102010706020507" pitchFamily="18" charset="2"/>
                        <a:buChar char=""/>
                        <a:tabLst>
                          <a:tab pos="228600" algn="l"/>
                        </a:tabLst>
                      </a:pPr>
                      <a:r>
                        <a:rPr lang="en-GB" sz="1050">
                          <a:effectLst/>
                        </a:rPr>
                        <a:t>Their general well-being in school</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1552225070"/>
                  </a:ext>
                </a:extLst>
              </a:tr>
              <a:tr h="1057677">
                <a:tc>
                  <a:txBody>
                    <a:bodyPr/>
                    <a:lstStyle/>
                    <a:p>
                      <a:pPr algn="l">
                        <a:lnSpc>
                          <a:spcPct val="107000"/>
                        </a:lnSpc>
                        <a:spcAft>
                          <a:spcPts val="800"/>
                        </a:spcAft>
                      </a:pPr>
                      <a:r>
                        <a:rPr lang="en-GB" sz="1050">
                          <a:effectLst/>
                        </a:rPr>
                        <a:t>Professional dialogue between schools </a:t>
                      </a:r>
                    </a:p>
                    <a:p>
                      <a:pPr algn="l">
                        <a:lnSpc>
                          <a:spcPct val="107000"/>
                        </a:lnSpc>
                        <a:spcAft>
                          <a:spcPts val="800"/>
                        </a:spcAft>
                      </a:pPr>
                      <a:r>
                        <a:rPr lang="en-GB" sz="1050">
                          <a:effectLst/>
                        </a:rPr>
                        <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l">
                        <a:lnSpc>
                          <a:spcPct val="107000"/>
                        </a:lnSpc>
                        <a:spcAft>
                          <a:spcPts val="800"/>
                        </a:spcAft>
                      </a:pPr>
                      <a:r>
                        <a:rPr lang="en-GB" sz="1050">
                          <a:effectLst/>
                        </a:rPr>
                        <a:t>Key priorities shared on an ongoing basis (CFW, ALN Transformation, WESP)</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Teachers and relevant practitioners meet regularly to develop a shared understanding of progression </a:t>
                      </a:r>
                    </a:p>
                    <a:p>
                      <a:pPr marL="342900" lvl="0" indent="-342900" algn="l">
                        <a:buFont typeface="Symbol" panose="05050102010706020507" pitchFamily="18" charset="2"/>
                        <a:buChar char=""/>
                        <a:tabLst>
                          <a:tab pos="228600" algn="l"/>
                        </a:tabLst>
                      </a:pPr>
                      <a:r>
                        <a:rPr lang="en-GB" sz="1050">
                          <a:effectLst/>
                        </a:rPr>
                        <a:t>Discussions on how to move the learning forward – planning, expectations, learning and teaching  </a:t>
                      </a:r>
                    </a:p>
                    <a:p>
                      <a:pPr marL="342900" lvl="0" indent="-342900" algn="l">
                        <a:buFont typeface="Symbol" panose="05050102010706020507" pitchFamily="18" charset="2"/>
                        <a:buChar char=""/>
                        <a:tabLst>
                          <a:tab pos="228600" algn="l"/>
                        </a:tabLst>
                      </a:pPr>
                      <a:r>
                        <a:rPr lang="en-GB" sz="1050">
                          <a:effectLst/>
                        </a:rPr>
                        <a:t>Learning networks established between schools and clusters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Health and wellbeing </a:t>
                      </a:r>
                    </a:p>
                    <a:p>
                      <a:pPr marL="342900" lvl="0" indent="-342900" algn="l">
                        <a:buFont typeface="Symbol" panose="05050102010706020507" pitchFamily="18" charset="2"/>
                        <a:buChar char=""/>
                        <a:tabLst>
                          <a:tab pos="228600" algn="l"/>
                        </a:tabLst>
                      </a:pPr>
                      <a:r>
                        <a:rPr lang="en-GB" sz="1050">
                          <a:effectLst/>
                        </a:rPr>
                        <a:t>Attitude to learner including attendance </a:t>
                      </a:r>
                    </a:p>
                    <a:p>
                      <a:pPr marL="342900" lvl="0" indent="-342900" algn="l">
                        <a:buFont typeface="Symbol" panose="05050102010706020507" pitchFamily="18" charset="2"/>
                        <a:buChar char=""/>
                        <a:tabLst>
                          <a:tab pos="228600" algn="l"/>
                        </a:tabLst>
                      </a:pPr>
                      <a:r>
                        <a:rPr lang="en-GB" sz="1050">
                          <a:effectLst/>
                        </a:rPr>
                        <a:t>Strengths</a:t>
                      </a:r>
                    </a:p>
                    <a:p>
                      <a:pPr marL="342900" lvl="0" indent="-342900" algn="l">
                        <a:buFont typeface="Symbol" panose="05050102010706020507" pitchFamily="18" charset="2"/>
                        <a:buChar char=""/>
                        <a:tabLst>
                          <a:tab pos="228600" algn="l"/>
                        </a:tabLst>
                      </a:pPr>
                      <a:r>
                        <a:rPr lang="en-GB" sz="1050">
                          <a:effectLst/>
                        </a:rPr>
                        <a:t>Areas of development – both academic and extra-curricular </a:t>
                      </a:r>
                    </a:p>
                    <a:p>
                      <a:pPr marL="342900" lvl="0" indent="-342900" algn="l">
                        <a:buFont typeface="Symbol" panose="05050102010706020507" pitchFamily="18" charset="2"/>
                        <a:buChar char=""/>
                        <a:tabLst>
                          <a:tab pos="228600" algn="l"/>
                        </a:tabLst>
                      </a:pPr>
                      <a:r>
                        <a:rPr lang="en-GB" sz="1050">
                          <a:effectLst/>
                        </a:rPr>
                        <a:t>Additional Support Needed  </a:t>
                      </a:r>
                    </a:p>
                    <a:p>
                      <a:pPr marL="342900" lvl="0" indent="-342900" algn="l">
                        <a:buFont typeface="Symbol" panose="05050102010706020507" pitchFamily="18" charset="2"/>
                        <a:buChar char=""/>
                        <a:tabLst>
                          <a:tab pos="228600" algn="l"/>
                        </a:tabLst>
                      </a:pPr>
                      <a:r>
                        <a:rPr lang="en-GB" sz="1050">
                          <a:effectLst/>
                        </a:rPr>
                        <a:t>Sector leading practice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3951369354"/>
                  </a:ext>
                </a:extLst>
              </a:tr>
              <a:tr h="1510967">
                <a:tc>
                  <a:txBody>
                    <a:bodyPr/>
                    <a:lstStyle/>
                    <a:p>
                      <a:pPr algn="l">
                        <a:lnSpc>
                          <a:spcPct val="107000"/>
                        </a:lnSpc>
                        <a:spcAft>
                          <a:spcPts val="800"/>
                        </a:spcAft>
                      </a:pPr>
                      <a:r>
                        <a:rPr lang="en-GB" sz="1050" dirty="0">
                          <a:effectLst/>
                        </a:rPr>
                        <a:t>Transition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l">
                        <a:lnSpc>
                          <a:spcPct val="107000"/>
                        </a:lnSpc>
                        <a:spcAft>
                          <a:spcPts val="800"/>
                        </a:spcAft>
                      </a:pPr>
                      <a:r>
                        <a:rPr lang="en-GB" sz="1050">
                          <a:effectLst/>
                        </a:rPr>
                        <a:t>Regularly/ Annually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Professional dialogue (regularly)– based on AoLE/ wellbeing – developing a shared understanding of progression </a:t>
                      </a:r>
                    </a:p>
                    <a:p>
                      <a:pPr marL="342900" lvl="0" indent="-342900" algn="l">
                        <a:buFont typeface="Symbol" panose="05050102010706020507" pitchFamily="18" charset="2"/>
                        <a:buChar char=""/>
                        <a:tabLst>
                          <a:tab pos="228600" algn="l"/>
                        </a:tabLst>
                      </a:pPr>
                      <a:r>
                        <a:rPr lang="en-GB" sz="1050">
                          <a:effectLst/>
                        </a:rPr>
                        <a:t>Annual transition days for Year 6 and 5 learners, cross phase visits for staff, one page profile shared, transition meeting/person centred review</a:t>
                      </a:r>
                    </a:p>
                    <a:p>
                      <a:pPr marL="342900" lvl="0" indent="-342900" algn="l">
                        <a:buFont typeface="Symbol" panose="05050102010706020507" pitchFamily="18" charset="2"/>
                        <a:buChar char=""/>
                        <a:tabLst>
                          <a:tab pos="228600" algn="l"/>
                        </a:tabLst>
                      </a:pPr>
                      <a:r>
                        <a:rPr lang="en-GB" sz="1050">
                          <a:effectLst/>
                        </a:rPr>
                        <a:t>Collaborative working with next teacher throughout the year (within primary school) </a:t>
                      </a:r>
                    </a:p>
                    <a:p>
                      <a:pPr marL="342900" lvl="0" indent="-342900" algn="l">
                        <a:buFont typeface="Symbol" panose="05050102010706020507" pitchFamily="18" charset="2"/>
                        <a:buChar char=""/>
                        <a:tabLst>
                          <a:tab pos="228600" algn="l"/>
                        </a:tabLst>
                      </a:pPr>
                      <a:r>
                        <a:rPr lang="en-GB" sz="1050">
                          <a:effectLst/>
                        </a:rPr>
                        <a:t>Internal transition (class to class, resource bases to mainstream – two way integration.)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Supporting learner progression </a:t>
                      </a:r>
                    </a:p>
                    <a:p>
                      <a:pPr marL="342900" lvl="0" indent="-342900" algn="l">
                        <a:buFont typeface="Symbol" panose="05050102010706020507" pitchFamily="18" charset="2"/>
                        <a:buChar char=""/>
                        <a:tabLst>
                          <a:tab pos="228600" algn="l"/>
                        </a:tabLst>
                      </a:pPr>
                      <a:r>
                        <a:rPr lang="en-GB" sz="1050">
                          <a:effectLst/>
                        </a:rPr>
                        <a:t>Supporting the overall needs and wellbeing of the learner.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2717366651"/>
                  </a:ext>
                </a:extLst>
              </a:tr>
              <a:tr h="604387">
                <a:tc>
                  <a:txBody>
                    <a:bodyPr/>
                    <a:lstStyle/>
                    <a:p>
                      <a:pPr algn="l">
                        <a:lnSpc>
                          <a:spcPct val="107000"/>
                        </a:lnSpc>
                        <a:spcAft>
                          <a:spcPts val="800"/>
                        </a:spcAft>
                      </a:pPr>
                      <a:r>
                        <a:rPr lang="en-GB" sz="1050">
                          <a:effectLst/>
                        </a:rPr>
                        <a:t>Learner involvement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algn="l">
                        <a:lnSpc>
                          <a:spcPct val="107000"/>
                        </a:lnSpc>
                        <a:spcAft>
                          <a:spcPts val="800"/>
                        </a:spcAft>
                      </a:pPr>
                      <a:r>
                        <a:rPr lang="en-GB" sz="1050">
                          <a:effectLst/>
                        </a:rPr>
                        <a:t>Regularly</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a:effectLst/>
                        </a:rPr>
                        <a:t>Learners should have regular input into the process – peer and self assessment, planning, regular discussions with learners (‘live’).  Pupil voice.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tc>
                  <a:txBody>
                    <a:bodyPr/>
                    <a:lstStyle/>
                    <a:p>
                      <a:pPr marL="342900" lvl="0" indent="-342900" algn="l">
                        <a:buFont typeface="Symbol" panose="05050102010706020507" pitchFamily="18" charset="2"/>
                        <a:buChar char=""/>
                        <a:tabLst>
                          <a:tab pos="228600" algn="l"/>
                        </a:tabLst>
                      </a:pPr>
                      <a:r>
                        <a:rPr lang="en-GB" sz="1050" dirty="0">
                          <a:effectLst/>
                        </a:rPr>
                        <a:t>Providing information of their progression and opportunities for self-reflection </a:t>
                      </a:r>
                    </a:p>
                    <a:p>
                      <a:pPr marL="342900" lvl="0" indent="-342900" algn="l">
                        <a:buFont typeface="Symbol" panose="05050102010706020507" pitchFamily="18" charset="2"/>
                        <a:buChar char=""/>
                        <a:tabLst>
                          <a:tab pos="228600" algn="l"/>
                        </a:tabLst>
                      </a:pPr>
                      <a:r>
                        <a:rPr lang="en-GB" sz="1050" dirty="0">
                          <a:effectLst/>
                        </a:rPr>
                        <a:t>Identifying and sharing progression and next steps in learning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1245" marR="41245" marT="0" marB="0"/>
                </a:tc>
                <a:extLst>
                  <a:ext uri="{0D108BD9-81ED-4DB2-BD59-A6C34878D82A}">
                    <a16:rowId xmlns:a16="http://schemas.microsoft.com/office/drawing/2014/main" val="1445462179"/>
                  </a:ext>
                </a:extLst>
              </a:tr>
            </a:tbl>
          </a:graphicData>
        </a:graphic>
      </p:graphicFrame>
      <p:sp>
        <p:nvSpPr>
          <p:cNvPr id="5" name="Rectangle 4">
            <a:extLst>
              <a:ext uri="{FF2B5EF4-FFF2-40B4-BE49-F238E27FC236}">
                <a16:creationId xmlns:a16="http://schemas.microsoft.com/office/drawing/2014/main" id="{9AE7870D-550D-487B-A392-3C480574C280}"/>
              </a:ext>
            </a:extLst>
          </p:cNvPr>
          <p:cNvSpPr/>
          <p:nvPr/>
        </p:nvSpPr>
        <p:spPr>
          <a:xfrm>
            <a:off x="0" y="0"/>
            <a:ext cx="12192000" cy="6858000"/>
          </a:xfrm>
          <a:prstGeom prst="rect">
            <a:avLst/>
          </a:prstGeom>
          <a:noFill/>
          <a:ln w="76200">
            <a:solidFill>
              <a:srgbClr val="004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Tree>
    <p:extLst>
      <p:ext uri="{BB962C8B-B14F-4D97-AF65-F5344CB8AC3E}">
        <p14:creationId xmlns:p14="http://schemas.microsoft.com/office/powerpoint/2010/main" val="213568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1E5EB0A-E886-49B3-B3DB-249EDE78F014}"/>
              </a:ext>
            </a:extLst>
          </p:cNvPr>
          <p:cNvSpPr txBox="1"/>
          <p:nvPr/>
        </p:nvSpPr>
        <p:spPr>
          <a:xfrm>
            <a:off x="252413" y="278648"/>
            <a:ext cx="9895620" cy="1754326"/>
          </a:xfrm>
          <a:prstGeom prst="rect">
            <a:avLst/>
          </a:prstGeom>
          <a:noFill/>
        </p:spPr>
        <p:txBody>
          <a:bodyPr wrap="square">
            <a:spAutoFit/>
          </a:bodyPr>
          <a:lstStyle/>
          <a:p>
            <a:pPr algn="ctr" fontAlgn="base"/>
            <a:r>
              <a:rPr lang="en-GB" sz="3600" b="1" dirty="0">
                <a:solidFill>
                  <a:srgbClr val="173597"/>
                </a:solidFill>
                <a:latin typeface="Congenial" panose="02000503040000020004" pitchFamily="2" charset="0"/>
              </a:rPr>
              <a:t>Developing and maintaining a shared understanding of progression</a:t>
            </a:r>
            <a:r>
              <a:rPr lang="en-GB" sz="3600" b="1" dirty="0">
                <a:solidFill>
                  <a:srgbClr val="FF0000"/>
                </a:solidFill>
                <a:latin typeface="Congenial" panose="02000503040000020004" pitchFamily="2" charset="0"/>
              </a:rPr>
              <a:t>
</a:t>
            </a:r>
          </a:p>
        </p:txBody>
      </p:sp>
      <p:sp>
        <p:nvSpPr>
          <p:cNvPr id="11" name="TextBox 10">
            <a:extLst>
              <a:ext uri="{FF2B5EF4-FFF2-40B4-BE49-F238E27FC236}">
                <a16:creationId xmlns:a16="http://schemas.microsoft.com/office/drawing/2014/main" id="{0CB5935A-887B-43FE-A378-9D667156B7D9}"/>
              </a:ext>
            </a:extLst>
          </p:cNvPr>
          <p:cNvSpPr txBox="1"/>
          <p:nvPr/>
        </p:nvSpPr>
        <p:spPr>
          <a:xfrm>
            <a:off x="438151" y="2665552"/>
            <a:ext cx="11610974" cy="3693319"/>
          </a:xfrm>
          <a:prstGeom prst="rect">
            <a:avLst/>
          </a:prstGeom>
          <a:noFill/>
        </p:spPr>
        <p:txBody>
          <a:bodyPr wrap="square">
            <a:spAutoFit/>
          </a:bodyPr>
          <a:lstStyle/>
          <a:p>
            <a:r>
              <a:rPr lang="en-GB" dirty="0">
                <a:solidFill>
                  <a:schemeClr val="accent6">
                    <a:lumMod val="50000"/>
                  </a:schemeClr>
                </a:solidFill>
                <a:latin typeface="Congenial" panose="02000503040000020004" pitchFamily="2" charset="0"/>
              </a:rPr>
              <a:t>The head teacher and governing body of maintained schools and maintained nursery schools are directed to:;</a:t>
            </a:r>
          </a:p>
          <a:p>
            <a:pPr marL="285756" indent="-285756">
              <a:buFont typeface="Arial" panose="020B0604020202020204" pitchFamily="34" charset="0"/>
              <a:buChar char="•"/>
            </a:pPr>
            <a:r>
              <a:rPr lang="en-GB" dirty="0">
                <a:solidFill>
                  <a:schemeClr val="accent6">
                    <a:lumMod val="50000"/>
                  </a:schemeClr>
                </a:solidFill>
                <a:latin typeface="Congenial" panose="02000503040000020004" pitchFamily="2" charset="0"/>
              </a:rPr>
              <a:t> make arrangements for practitioners from the schools to participate in on-going professional dialogue </a:t>
            </a:r>
            <a:r>
              <a:rPr lang="en-GB" b="1" u="sng" dirty="0">
                <a:solidFill>
                  <a:schemeClr val="accent6">
                    <a:lumMod val="50000"/>
                  </a:schemeClr>
                </a:solidFill>
                <a:latin typeface="Congenial" panose="02000503040000020004" pitchFamily="2" charset="0"/>
              </a:rPr>
              <a:t>within the school </a:t>
            </a:r>
            <a:r>
              <a:rPr lang="en-GB" dirty="0">
                <a:solidFill>
                  <a:schemeClr val="accent6">
                    <a:lumMod val="50000"/>
                  </a:schemeClr>
                </a:solidFill>
                <a:latin typeface="Congenial" panose="02000503040000020004" pitchFamily="2" charset="0"/>
              </a:rPr>
              <a:t>for the purpose of developing and maintaining a shared understanding of progression.</a:t>
            </a:r>
          </a:p>
          <a:p>
            <a:pPr marL="285756" indent="-285756">
              <a:buFont typeface="Arial" panose="020B0604020202020204" pitchFamily="34" charset="0"/>
              <a:buChar char="•"/>
            </a:pPr>
            <a:endParaRPr lang="en-GB" dirty="0">
              <a:solidFill>
                <a:schemeClr val="accent6">
                  <a:lumMod val="50000"/>
                </a:schemeClr>
              </a:solidFill>
              <a:latin typeface="Congenial" panose="02000503040000020004" pitchFamily="2" charset="0"/>
            </a:endParaRPr>
          </a:p>
          <a:p>
            <a:pPr marL="285756" indent="-285756">
              <a:buFont typeface="Arial" panose="020B0604020202020204" pitchFamily="34" charset="0"/>
              <a:buChar char="•"/>
            </a:pPr>
            <a:r>
              <a:rPr lang="en-GB" dirty="0">
                <a:solidFill>
                  <a:schemeClr val="accent6">
                    <a:lumMod val="50000"/>
                  </a:schemeClr>
                </a:solidFill>
                <a:latin typeface="Congenial" panose="02000503040000020004" pitchFamily="2" charset="0"/>
              </a:rPr>
              <a:t>make arrangements for practitioners from the schools to participate in on-going professional dialogue </a:t>
            </a:r>
            <a:r>
              <a:rPr lang="en-GB" b="1" u="sng" dirty="0">
                <a:solidFill>
                  <a:schemeClr val="accent6">
                    <a:lumMod val="50000"/>
                  </a:schemeClr>
                </a:solidFill>
                <a:latin typeface="Congenial" panose="02000503040000020004" pitchFamily="2" charset="0"/>
              </a:rPr>
              <a:t>within the cluster </a:t>
            </a:r>
            <a:r>
              <a:rPr lang="en-GB" dirty="0">
                <a:solidFill>
                  <a:schemeClr val="accent6">
                    <a:lumMod val="50000"/>
                  </a:schemeClr>
                </a:solidFill>
                <a:latin typeface="Congenial" panose="02000503040000020004" pitchFamily="2" charset="0"/>
              </a:rPr>
              <a:t>for the purpose of developing and maintaining a shared understanding of progression.</a:t>
            </a:r>
          </a:p>
          <a:p>
            <a:pPr marL="285756" indent="-285756">
              <a:buFont typeface="Arial" panose="020B0604020202020204" pitchFamily="34" charset="0"/>
              <a:buChar char="•"/>
            </a:pPr>
            <a:endParaRPr lang="en-GB" dirty="0">
              <a:solidFill>
                <a:schemeClr val="accent6">
                  <a:lumMod val="50000"/>
                </a:schemeClr>
              </a:solidFill>
              <a:latin typeface="Congenial" panose="02000503040000020004" pitchFamily="2" charset="0"/>
            </a:endParaRPr>
          </a:p>
          <a:p>
            <a:pPr marL="285756" indent="-285756">
              <a:buFont typeface="Arial" panose="020B0604020202020204" pitchFamily="34" charset="0"/>
              <a:buChar char="•"/>
            </a:pPr>
            <a:r>
              <a:rPr lang="en-GB" dirty="0">
                <a:solidFill>
                  <a:schemeClr val="accent6">
                    <a:lumMod val="50000"/>
                  </a:schemeClr>
                </a:solidFill>
                <a:latin typeface="Congenial" panose="02000503040000020004" pitchFamily="2" charset="0"/>
              </a:rPr>
              <a:t>make arrangements for practitioners from the schools to participate in on-going professional dialogue </a:t>
            </a:r>
            <a:r>
              <a:rPr lang="en-GB" b="1" u="sng" dirty="0">
                <a:solidFill>
                  <a:schemeClr val="accent6">
                    <a:lumMod val="50000"/>
                  </a:schemeClr>
                </a:solidFill>
                <a:latin typeface="Congenial" panose="02000503040000020004" pitchFamily="2" charset="0"/>
              </a:rPr>
              <a:t>beyond  the cluster </a:t>
            </a:r>
            <a:r>
              <a:rPr lang="en-GB" dirty="0">
                <a:solidFill>
                  <a:schemeClr val="accent6">
                    <a:lumMod val="50000"/>
                  </a:schemeClr>
                </a:solidFill>
                <a:latin typeface="Congenial" panose="02000503040000020004" pitchFamily="2" charset="0"/>
              </a:rPr>
              <a:t>for the purpose of developing and maintaining a shared understanding of progression.</a:t>
            </a:r>
          </a:p>
          <a:p>
            <a:pPr marL="285756" indent="-285756">
              <a:buFont typeface="Arial" panose="020B0604020202020204" pitchFamily="34" charset="0"/>
              <a:buChar char="•"/>
            </a:pPr>
            <a:endParaRPr lang="en-GB" dirty="0">
              <a:solidFill>
                <a:srgbClr val="004890"/>
              </a:solidFill>
              <a:latin typeface="Congenial" panose="02000503040000020004" pitchFamily="2" charset="0"/>
            </a:endParaRPr>
          </a:p>
          <a:p>
            <a:endParaRPr lang="en-GB" dirty="0">
              <a:solidFill>
                <a:srgbClr val="004890"/>
              </a:solidFill>
              <a:latin typeface="Congenial" panose="02000503040000020004" pitchFamily="2" charset="0"/>
            </a:endParaRPr>
          </a:p>
        </p:txBody>
      </p:sp>
      <p:sp>
        <p:nvSpPr>
          <p:cNvPr id="13" name="TextBox 12">
            <a:extLst>
              <a:ext uri="{FF2B5EF4-FFF2-40B4-BE49-F238E27FC236}">
                <a16:creationId xmlns:a16="http://schemas.microsoft.com/office/drawing/2014/main" id="{604B6EFA-D9E0-40D2-830F-3766D5F29368}"/>
              </a:ext>
            </a:extLst>
          </p:cNvPr>
          <p:cNvSpPr txBox="1"/>
          <p:nvPr/>
        </p:nvSpPr>
        <p:spPr>
          <a:xfrm>
            <a:off x="252413" y="1616916"/>
            <a:ext cx="11687174" cy="830997"/>
          </a:xfrm>
          <a:prstGeom prst="rect">
            <a:avLst/>
          </a:prstGeom>
          <a:noFill/>
        </p:spPr>
        <p:txBody>
          <a:bodyPr wrap="square">
            <a:spAutoFit/>
          </a:bodyPr>
          <a:lstStyle/>
          <a:p>
            <a:pPr algn="ctr"/>
            <a:r>
              <a:rPr lang="en-GB" sz="2400" b="1" i="0" dirty="0">
                <a:solidFill>
                  <a:schemeClr val="accent6">
                    <a:lumMod val="50000"/>
                  </a:schemeClr>
                </a:solidFill>
                <a:effectLst/>
                <a:latin typeface="Arial" panose="020B0604020202020204" pitchFamily="34" charset="0"/>
              </a:rPr>
              <a:t>A Ministerial Direction pursuant to section 57 of the Curriculum and Assessment Act 2021</a:t>
            </a:r>
            <a:endParaRPr lang="en-GB" sz="2400" dirty="0">
              <a:solidFill>
                <a:schemeClr val="accent6">
                  <a:lumMod val="50000"/>
                </a:schemeClr>
              </a:solidFill>
              <a:latin typeface="Congenial" panose="02000503040000020004" pitchFamily="2" charset="0"/>
            </a:endParaRPr>
          </a:p>
        </p:txBody>
      </p:sp>
      <p:sp>
        <p:nvSpPr>
          <p:cNvPr id="14" name="TextBox 13">
            <a:extLst>
              <a:ext uri="{FF2B5EF4-FFF2-40B4-BE49-F238E27FC236}">
                <a16:creationId xmlns:a16="http://schemas.microsoft.com/office/drawing/2014/main" id="{4E44EC69-EB13-46A4-939B-63D17792BD43}"/>
              </a:ext>
            </a:extLst>
          </p:cNvPr>
          <p:cNvSpPr txBox="1"/>
          <p:nvPr/>
        </p:nvSpPr>
        <p:spPr>
          <a:xfrm>
            <a:off x="874983" y="5867221"/>
            <a:ext cx="10737312" cy="646331"/>
          </a:xfrm>
          <a:prstGeom prst="rect">
            <a:avLst/>
          </a:prstGeom>
          <a:noFill/>
        </p:spPr>
        <p:txBody>
          <a:bodyPr wrap="square">
            <a:spAutoFit/>
          </a:bodyPr>
          <a:lstStyle/>
          <a:p>
            <a:pPr algn="ctr"/>
            <a:r>
              <a:rPr lang="en-GB" dirty="0">
                <a:solidFill>
                  <a:srgbClr val="173597"/>
                </a:solidFill>
                <a:latin typeface="Congenial" panose="02000503040000020004" pitchFamily="2" charset="0"/>
              </a:rPr>
              <a:t>The relevant persons from all schools and other settings are directed to outline in a plan the arrangements put in place to meet the relevant requirements set out in this direction.</a:t>
            </a:r>
            <a:endParaRPr lang="en-GB" b="1" dirty="0">
              <a:solidFill>
                <a:srgbClr val="173597"/>
              </a:solidFill>
              <a:latin typeface="Congenial" panose="02000503040000020004" pitchFamily="2" charset="0"/>
            </a:endParaRPr>
          </a:p>
        </p:txBody>
      </p:sp>
      <p:sp>
        <p:nvSpPr>
          <p:cNvPr id="8" name="Rectangle 7">
            <a:extLst>
              <a:ext uri="{FF2B5EF4-FFF2-40B4-BE49-F238E27FC236}">
                <a16:creationId xmlns:a16="http://schemas.microsoft.com/office/drawing/2014/main" id="{EC8F6CE6-EC75-46DB-BC89-3611778D07C4}"/>
              </a:ext>
            </a:extLst>
          </p:cNvPr>
          <p:cNvSpPr/>
          <p:nvPr/>
        </p:nvSpPr>
        <p:spPr>
          <a:xfrm>
            <a:off x="0" y="0"/>
            <a:ext cx="12192000" cy="6858000"/>
          </a:xfrm>
          <a:prstGeom prst="rect">
            <a:avLst/>
          </a:prstGeom>
          <a:noFill/>
          <a:ln w="76200">
            <a:solidFill>
              <a:srgbClr val="004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pic>
        <p:nvPicPr>
          <p:cNvPr id="6146" name="Picture 1">
            <a:extLst>
              <a:ext uri="{FF2B5EF4-FFF2-40B4-BE49-F238E27FC236}">
                <a16:creationId xmlns:a16="http://schemas.microsoft.com/office/drawing/2014/main" id="{2F8C0393-04D3-4BF2-A11D-D175D50A6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2762" y="131501"/>
            <a:ext cx="1478320" cy="148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61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7868413-C019-4F19-9B32-440D129A1D4F}"/>
              </a:ext>
            </a:extLst>
          </p:cNvPr>
          <p:cNvGraphicFramePr>
            <a:graphicFrameLocks noGrp="1"/>
          </p:cNvGraphicFramePr>
          <p:nvPr>
            <p:extLst>
              <p:ext uri="{D42A27DB-BD31-4B8C-83A1-F6EECF244321}">
                <p14:modId xmlns:p14="http://schemas.microsoft.com/office/powerpoint/2010/main" val="2017022622"/>
              </p:ext>
            </p:extLst>
          </p:nvPr>
        </p:nvGraphicFramePr>
        <p:xfrm>
          <a:off x="223837" y="1079500"/>
          <a:ext cx="11744325" cy="5242887"/>
        </p:xfrm>
        <a:graphic>
          <a:graphicData uri="http://schemas.openxmlformats.org/drawingml/2006/table">
            <a:tbl>
              <a:tblPr firstRow="1" bandRow="1">
                <a:tableStyleId>{5C22544A-7EE6-4342-B048-85BDC9FD1C3A}</a:tableStyleId>
              </a:tblPr>
              <a:tblGrid>
                <a:gridCol w="3914775">
                  <a:extLst>
                    <a:ext uri="{9D8B030D-6E8A-4147-A177-3AD203B41FA5}">
                      <a16:colId xmlns:a16="http://schemas.microsoft.com/office/drawing/2014/main" val="1262308162"/>
                    </a:ext>
                  </a:extLst>
                </a:gridCol>
                <a:gridCol w="3914775">
                  <a:extLst>
                    <a:ext uri="{9D8B030D-6E8A-4147-A177-3AD203B41FA5}">
                      <a16:colId xmlns:a16="http://schemas.microsoft.com/office/drawing/2014/main" val="2827546825"/>
                    </a:ext>
                  </a:extLst>
                </a:gridCol>
                <a:gridCol w="3914775">
                  <a:extLst>
                    <a:ext uri="{9D8B030D-6E8A-4147-A177-3AD203B41FA5}">
                      <a16:colId xmlns:a16="http://schemas.microsoft.com/office/drawing/2014/main" val="3770366337"/>
                    </a:ext>
                  </a:extLst>
                </a:gridCol>
              </a:tblGrid>
              <a:tr h="493391">
                <a:tc>
                  <a:txBody>
                    <a:bodyPr/>
                    <a:lstStyle/>
                    <a:p>
                      <a:pPr algn="ctr"/>
                      <a:r>
                        <a:rPr lang="en-GB" sz="2500" dirty="0">
                          <a:solidFill>
                            <a:srgbClr val="004890"/>
                          </a:solidFill>
                          <a:latin typeface="+mj-lt"/>
                        </a:rPr>
                        <a:t>Within the school</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dirty="0">
                          <a:solidFill>
                            <a:srgbClr val="004890"/>
                          </a:solidFill>
                          <a:latin typeface="+mj-lt"/>
                        </a:rPr>
                        <a:t>Within the cluster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dirty="0">
                          <a:solidFill>
                            <a:srgbClr val="004890"/>
                          </a:solidFill>
                          <a:latin typeface="+mj-lt"/>
                        </a:rPr>
                        <a:t>Outside of the cluster</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0634705"/>
                  </a:ext>
                </a:extLst>
              </a:tr>
              <a:tr h="4749496">
                <a:tc>
                  <a:txBody>
                    <a:bodyPr/>
                    <a:lstStyle/>
                    <a:p>
                      <a:pPr marL="171450" indent="-171450">
                        <a:buFont typeface="Arial" panose="020B0604020202020204" pitchFamily="34" charset="0"/>
                        <a:buChar char="•"/>
                      </a:pPr>
                      <a:r>
                        <a:rPr lang="en-GB" sz="1400" b="0" noProof="0" dirty="0">
                          <a:solidFill>
                            <a:srgbClr val="004890"/>
                          </a:solidFill>
                          <a:latin typeface="+mj-lt"/>
                        </a:rPr>
                        <a:t>Opportunities to develop and maintain a shared understanding of progression SDP 
Careful planning and constant evaluation to ensure that the curriculum designed enables pupils to make progress in line with the principles of progression
</a:t>
                      </a:r>
                      <a:r>
                        <a:rPr lang="en-GB" sz="1400" noProof="0" dirty="0">
                          <a:solidFill>
                            <a:srgbClr val="004890"/>
                          </a:solidFill>
                          <a:latin typeface="+mj-lt"/>
                        </a:rPr>
                        <a:t>Support staff to understand the principles of progression
Progress meetings regularly held
Collaborative book scrutiny with a focus on the principles of progression
Keeps books/sample work over a long period of time to be able to look at the long progress of our learners</a:t>
                      </a:r>
                      <a:endParaRPr lang="cy-GB" sz="1400" noProof="0" dirty="0">
                        <a:solidFill>
                          <a:srgbClr val="004890"/>
                        </a:solidFill>
                        <a:latin typeface="+mj-lt"/>
                      </a:endParaRPr>
                    </a:p>
                    <a:p>
                      <a:pPr marL="171450" indent="-171450">
                        <a:buFont typeface="Arial" panose="020B0604020202020204" pitchFamily="34" charset="0"/>
                        <a:buChar char="•"/>
                      </a:pPr>
                      <a:r>
                        <a:rPr lang="en-GB" sz="1400" b="0" kern="1200" noProof="0" dirty="0">
                          <a:solidFill>
                            <a:srgbClr val="004890"/>
                          </a:solidFill>
                          <a:latin typeface="+mj-lt"/>
                          <a:ea typeface="+mn-ea"/>
                          <a:cs typeface="+mn-cs"/>
                        </a:rPr>
                        <a:t>Practitioners to observe practitioners within the school to develop understanding and see good practice
Share good practice consistently </a:t>
                      </a:r>
                      <a:r>
                        <a:rPr lang="en-GB" sz="1400" b="0" kern="1200" noProof="0" dirty="0" err="1">
                          <a:solidFill>
                            <a:srgbClr val="004890"/>
                          </a:solidFill>
                          <a:latin typeface="+mj-lt"/>
                          <a:ea typeface="+mn-ea"/>
                          <a:cs typeface="+mn-cs"/>
                        </a:rPr>
                        <a:t>e.g</a:t>
                      </a:r>
                      <a:r>
                        <a:rPr lang="en-GB" sz="1400" b="0" kern="1200" noProof="0" dirty="0">
                          <a:solidFill>
                            <a:srgbClr val="004890"/>
                          </a:solidFill>
                          <a:latin typeface="+mj-lt"/>
                          <a:ea typeface="+mn-ea"/>
                          <a:cs typeface="+mn-cs"/>
                        </a:rPr>
                        <a:t> during staff meeting, bulletin etc</a:t>
                      </a:r>
                      <a:endParaRPr lang="en-GB" sz="1400" dirty="0">
                        <a:solidFill>
                          <a:srgbClr val="004890"/>
                        </a:solidFill>
                        <a:latin typeface="+mj-lt"/>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400" b="0" noProof="0" dirty="0">
                          <a:solidFill>
                            <a:srgbClr val="004890"/>
                          </a:solidFill>
                          <a:latin typeface="+mj-lt"/>
                        </a:rPr>
                        <a:t>Practitioners and schools to act on the transition plan 
Practitioners attend cluster sessions (Led by Aled Rumble) 
Cluster threads to be created and acted upon .
</a:t>
                      </a:r>
                      <a:r>
                        <a:rPr lang="en-GB" sz="1400" b="0" i="0" kern="1200" dirty="0">
                          <a:solidFill>
                            <a:srgbClr val="004890"/>
                          </a:solidFill>
                          <a:effectLst/>
                          <a:latin typeface="+mj-lt"/>
                          <a:ea typeface="+mn-ea"/>
                          <a:cs typeface="+mn-cs"/>
                        </a:rPr>
                        <a:t>Providing ongoing opportunities for practitioners to compare their thinking with other schools, ensuring some consistency of expectations but while still offering flexibility at the same time
Examples of the threads in action to be shared with other practitioners to deepen understanding of progression and share good practice
When</a:t>
                      </a:r>
                      <a:r>
                        <a:rPr lang="en-GB" sz="1400" b="0" noProof="0" dirty="0">
                          <a:solidFill>
                            <a:srgbClr val="004890"/>
                          </a:solidFill>
                          <a:latin typeface="+mj-lt"/>
                        </a:rPr>
                        <a:t>/if applicable, practitioners to visit practitioners within the cluster to develop a shared understanding and see good practice.
Collaborating with other school/s on CPD e.g. Twilight, Inset days etc
Sharing resources, pedagogical approaches with other schools</a:t>
                      </a:r>
                      <a:endParaRPr lang="cy-GB" sz="1400" noProof="0" dirty="0">
                        <a:solidFill>
                          <a:srgbClr val="004890"/>
                        </a:solidFill>
                        <a:latin typeface="+mj-lt"/>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400" b="0" noProof="0" dirty="0">
                          <a:solidFill>
                            <a:srgbClr val="004890"/>
                          </a:solidFill>
                          <a:latin typeface="+mj-lt"/>
                        </a:rPr>
                        <a:t>Practitioners to attend the MWEP Network sessions. 
Practitioners to attend Talk Pedagogy sessions 
Practitioners to attend Wales Consortia training.</a:t>
                      </a:r>
                    </a:p>
                    <a:p>
                      <a:pPr marL="171450" indent="-171450">
                        <a:buFont typeface="Arial" panose="020B0604020202020204" pitchFamily="34" charset="0"/>
                        <a:buChar char="•"/>
                      </a:pPr>
                      <a:r>
                        <a:rPr lang="en-GB" sz="1400" b="0" noProof="0" dirty="0">
                          <a:solidFill>
                            <a:srgbClr val="004890"/>
                          </a:solidFill>
                          <a:latin typeface="+mj-lt"/>
                        </a:rPr>
                        <a:t>Practitioners to attend national talks/networks</a:t>
                      </a:r>
                      <a:r>
                        <a:rPr lang="cy-GB" sz="1400" b="0" noProof="0" dirty="0">
                          <a:solidFill>
                            <a:srgbClr val="004890"/>
                          </a:solidFill>
                          <a:latin typeface="+mj-lt"/>
                        </a:rPr>
                        <a:t>.</a:t>
                      </a:r>
                    </a:p>
                    <a:p>
                      <a:pPr marL="171450" indent="-171450">
                        <a:buFont typeface="Arial" panose="020B0604020202020204" pitchFamily="34" charset="0"/>
                        <a:buChar char="•"/>
                      </a:pPr>
                      <a:r>
                        <a:rPr lang="en-GB" sz="1400" b="0" noProof="0" dirty="0">
                          <a:solidFill>
                            <a:srgbClr val="004890"/>
                          </a:solidFill>
                          <a:latin typeface="+mj-lt"/>
                        </a:rPr>
                        <a:t>Practitioners involved in national projects </a:t>
                      </a:r>
                      <a:r>
                        <a:rPr lang="en-GB" sz="1400" b="0" noProof="0" dirty="0" err="1">
                          <a:solidFill>
                            <a:srgbClr val="004890"/>
                          </a:solidFill>
                          <a:latin typeface="+mj-lt"/>
                        </a:rPr>
                        <a:t>e.g</a:t>
                      </a:r>
                      <a:r>
                        <a:rPr lang="en-GB" sz="1400" b="0" noProof="0" dirty="0">
                          <a:solidFill>
                            <a:srgbClr val="004890"/>
                          </a:solidFill>
                          <a:latin typeface="+mj-lt"/>
                        </a:rPr>
                        <a:t>  Creative Schools etc
Practitioners research into and share good practice of school work across Wales</a:t>
                      </a:r>
                      <a:endParaRPr lang="cy-GB" sz="1400" b="0" noProof="0" dirty="0">
                        <a:solidFill>
                          <a:srgbClr val="004890"/>
                        </a:solidFill>
                        <a:latin typeface="+mj-lt"/>
                      </a:endParaRPr>
                    </a:p>
                    <a:p>
                      <a:pPr marL="171450" marR="0" lvl="0" indent="-171450" algn="l" defTabSz="91442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noProof="0" dirty="0">
                          <a:solidFill>
                            <a:srgbClr val="004890"/>
                          </a:solidFill>
                          <a:latin typeface="+mj-lt"/>
                        </a:rPr>
                        <a:t>SMT creates connections  with other schools such as SLO opportunities</a:t>
                      </a:r>
                    </a:p>
                    <a:p>
                      <a:pPr marL="171450" marR="0" lvl="0" indent="-171450" algn="l" defTabSz="91442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kern="1200" dirty="0">
                          <a:solidFill>
                            <a:srgbClr val="004890"/>
                          </a:solidFill>
                          <a:effectLst/>
                          <a:latin typeface="+mn-lt"/>
                          <a:ea typeface="+mn-ea"/>
                          <a:cs typeface="+mn-cs"/>
                        </a:rPr>
                        <a:t>When</a:t>
                      </a:r>
                      <a:r>
                        <a:rPr lang="en-GB" sz="1400" b="0" kern="1200" noProof="0" dirty="0">
                          <a:solidFill>
                            <a:srgbClr val="004890"/>
                          </a:solidFill>
                          <a:latin typeface="+mn-lt"/>
                          <a:ea typeface="+mn-ea"/>
                          <a:cs typeface="+mn-cs"/>
                        </a:rPr>
                        <a:t>/if applicable, practitioners to visit practitioners outside the cluster to develop a shared understanding and see good practice.</a:t>
                      </a:r>
                      <a:endParaRPr lang="cy-GB" sz="1400" b="0" noProof="0" dirty="0">
                        <a:solidFill>
                          <a:srgbClr val="004890"/>
                        </a:solidFill>
                        <a:latin typeface="+mj-lt"/>
                      </a:endParaRPr>
                    </a:p>
                    <a:p>
                      <a:pPr marL="0" marR="0" lvl="0" indent="0" algn="l" defTabSz="914422" rtl="0" eaLnBrk="1" fontAlgn="auto" latinLnBrk="0" hangingPunct="1">
                        <a:lnSpc>
                          <a:spcPct val="100000"/>
                        </a:lnSpc>
                        <a:spcBef>
                          <a:spcPts val="0"/>
                        </a:spcBef>
                        <a:spcAft>
                          <a:spcPts val="0"/>
                        </a:spcAft>
                        <a:buClrTx/>
                        <a:buSzTx/>
                        <a:buFont typeface="Arial" panose="020B0604020202020204" pitchFamily="34" charset="0"/>
                        <a:buNone/>
                        <a:tabLst/>
                        <a:defRPr/>
                      </a:pPr>
                      <a:endParaRPr lang="cy-GB" sz="1400" b="1" noProof="0" dirty="0">
                        <a:solidFill>
                          <a:srgbClr val="004890"/>
                        </a:solidFill>
                        <a:latin typeface="+mj-lt"/>
                      </a:endParaRPr>
                    </a:p>
                    <a:p>
                      <a:pPr marL="171450" indent="-171450">
                        <a:buFont typeface="Arial" panose="020B0604020202020204" pitchFamily="34" charset="0"/>
                        <a:buChar char="•"/>
                      </a:pPr>
                      <a:endParaRPr lang="cy-GB" sz="1400" b="1" noProof="0" dirty="0">
                        <a:solidFill>
                          <a:srgbClr val="004890"/>
                        </a:solidFill>
                        <a:latin typeface="+mj-lt"/>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34492"/>
                  </a:ext>
                </a:extLst>
              </a:tr>
            </a:tbl>
          </a:graphicData>
        </a:graphic>
      </p:graphicFrame>
      <p:sp>
        <p:nvSpPr>
          <p:cNvPr id="6" name="TextBox 5">
            <a:extLst>
              <a:ext uri="{FF2B5EF4-FFF2-40B4-BE49-F238E27FC236}">
                <a16:creationId xmlns:a16="http://schemas.microsoft.com/office/drawing/2014/main" id="{54B5156F-A341-4155-9BEE-5E8E8E0015CB}"/>
              </a:ext>
            </a:extLst>
          </p:cNvPr>
          <p:cNvSpPr txBox="1"/>
          <p:nvPr/>
        </p:nvSpPr>
        <p:spPr>
          <a:xfrm>
            <a:off x="1619251" y="143560"/>
            <a:ext cx="9972674" cy="830997"/>
          </a:xfrm>
          <a:prstGeom prst="rect">
            <a:avLst/>
          </a:prstGeom>
          <a:noFill/>
        </p:spPr>
        <p:txBody>
          <a:bodyPr wrap="square">
            <a:spAutoFit/>
          </a:bodyPr>
          <a:lstStyle/>
          <a:p>
            <a:pPr algn="ctr" fontAlgn="base"/>
            <a:r>
              <a:rPr lang="en-GB" sz="2400" b="1" dirty="0">
                <a:solidFill>
                  <a:srgbClr val="489054"/>
                </a:solidFill>
                <a:latin typeface="Congenial" panose="02000503040000020004" pitchFamily="2" charset="0"/>
              </a:rPr>
              <a:t>Plan for Developing and maintaining a shared understanding of progression in accordance with section 57 of the assessment act</a:t>
            </a:r>
            <a:endParaRPr lang="en-GB" sz="2400" b="1" dirty="0">
              <a:solidFill>
                <a:srgbClr val="489054"/>
              </a:solidFill>
              <a:latin typeface="Arial" panose="020B0604020202020204" pitchFamily="34" charset="0"/>
            </a:endParaRPr>
          </a:p>
        </p:txBody>
      </p:sp>
      <p:pic>
        <p:nvPicPr>
          <p:cNvPr id="7170" name="Picture 1">
            <a:extLst>
              <a:ext uri="{FF2B5EF4-FFF2-40B4-BE49-F238E27FC236}">
                <a16:creationId xmlns:a16="http://schemas.microsoft.com/office/drawing/2014/main" id="{F7A9944E-1F62-4833-B5C1-77FCC600BB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97" y="94528"/>
            <a:ext cx="923926" cy="929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286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1761</TotalTime>
  <Words>2076</Words>
  <Application>Microsoft Office PowerPoint</Application>
  <PresentationFormat>Widescreen</PresentationFormat>
  <Paragraphs>186</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Abadi</vt:lpstr>
      <vt:lpstr>Arial</vt:lpstr>
      <vt:lpstr>Calibri</vt:lpstr>
      <vt:lpstr>Calibri Light</vt:lpstr>
      <vt:lpstr>Congenial</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Aled Rumble</dc:creator>
  <cp:lastModifiedBy>S Davies (Ysgol Gymunedol Llwynyreos)</cp:lastModifiedBy>
  <cp:revision>28</cp:revision>
  <dcterms:created xsi:type="dcterms:W3CDTF">2022-10-17T11:12:14Z</dcterms:created>
  <dcterms:modified xsi:type="dcterms:W3CDTF">2023-03-02T13:51:21Z</dcterms:modified>
</cp:coreProperties>
</file>